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6858000" type="screen4x3"/>
  <p:notesSz cx="6858000" cy="9144000"/>
  <p:embeddedFontLst>
    <p:embeddedFont>
      <p:font typeface="Arial Narrow" panose="020B0604020202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Noto Sans" panose="020B050204050402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Mono" pitchFamily="49"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1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9478c5e22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9478c5e2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28" name="Google Shape;128;g259478c5e22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5d4e31848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5d4e3184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36" name="Google Shape;236;g295d4e31848_0_1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95d4e31848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95d4e3184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49" name="Google Shape;249;g295d4e31848_0_1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5d4e31848_0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5d4e31848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60" name="Google Shape;260;g295d4e31848_0_2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5d4e31848_0_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5d4e3184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66" name="Google Shape;266;g295d4e31848_0_1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95d4e31848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95d4e3184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78" name="Google Shape;278;g295d4e31848_0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95d4e31848_0_2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95d4e31848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42" name="Google Shape;342;g295d4e31848_0_2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95d4e31848_0_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95d4e3184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52" name="Google Shape;352;g295d4e31848_0_2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95d4e31848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95d4e3184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60" name="Google Shape;360;g295d4e31848_0_3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5d4e31848_0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95d4e3184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66" name="Google Shape;366;g295d4e31848_0_2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5d4e31848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95d4e3184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74" name="Google Shape;374;g295d4e31848_0_2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9083ce478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9083ce47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35" name="Google Shape;135;g39083ce478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95d4e31848_0_5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95d4e3184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89" name="Google Shape;389;g295d4e31848_0_5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95d4e31848_0_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95d4e3184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399" name="Google Shape;399;g295d4e31848_0_3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95d4e31848_0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95d4e31848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07" name="Google Shape;407;g295d4e31848_0_3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95d4e31848_0_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95d4e31848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17" name="Google Shape;417;g295d4e31848_0_3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95d4e31848_0_3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95d4e31848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26" name="Google Shape;426;g295d4e3184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95d4e31848_0_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95d4e31848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33" name="Google Shape;433;g295d4e31848_0_3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95d4e31848_0_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95d4e31848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41" name="Google Shape;441;g295d4e31848_0_4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5d4e31848_0_4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5d4e3184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49" name="Google Shape;449;g295d4e31848_0_4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5d4e31848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5d4e3184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58" name="Google Shape;458;g295d4e31848_0_4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95d4e31848_0_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95d4e31848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466" name="Google Shape;466;g295d4e31848_0_4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95d4e31848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5d4e318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42" name="Google Shape;142;g295d4e31848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95d4e31848_0_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95d4e31848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474" name="Google Shape;474;g295d4e31848_0_4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98bad8f0c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98bad8f0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483" name="Google Shape;483;g298bad8f0c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95d4e31848_0_4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95d4e3184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91" name="Google Shape;491;g295d4e31848_0_4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95d4e31848_0_4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95d4e31848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499" name="Google Shape;499;g295d4e31848_0_4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95d4e31848_0_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95d4e31848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507" name="Google Shape;507;g295d4e31848_0_4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95d4e31848_0_4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95d4e31848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516" name="Google Shape;516;g295d4e31848_0_4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95d4e31848_0_4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95d4e31848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524" name="Google Shape;524;g295d4e31848_0_4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95d4e31848_0_5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95d4e31848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534" name="Google Shape;534;g295d4e31848_0_5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95d4e31848_0_5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95d4e31848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544" name="Google Shape;544;g295d4e31848_0_5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95d4e31848_0_5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95d4e31848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56" name="Google Shape;556;g295d4e31848_0_5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5d4e31848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5d4e3184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53" name="Google Shape;153;g295d4e31848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5d4e31848_0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95d4e31848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0" name="Google Shape;570;g295d4e31848_0_5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95d4e31848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95d4e3184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6" name="Google Shape;576;g295d4e31848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95d4e31848_0_5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95d4e31848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86" name="Google Shape;586;g295d4e31848_0_5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95d4e31848_0_5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95d4e31848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94" name="Google Shape;594;g295d4e31848_0_5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95d4e31848_0_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95d4e3184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02" name="Google Shape;602;g295d4e31848_0_5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95d4e31848_0_5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95d4e31848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09" name="Google Shape;609;g295d4e31848_0_5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95d4e31848_0_5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95d4e31848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6" name="Google Shape;616;g295d4e31848_0_5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5d4e31848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95d4e3184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61" name="Google Shape;161;g295d4e31848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95d4e31848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95d4e318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71" name="Google Shape;171;g295d4e31848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95d4e31848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95d4e3184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2" name="Google Shape;202;g295d4e31848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5d4e31848_0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5d4e31848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3" name="Google Shape;213;g295d4e31848_0_1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95d4e31848_0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95d4e3184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19" name="Google Shape;219;g295d4e3184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2"/>
          <p:cNvSpPr txBox="1"/>
          <p:nvPr/>
        </p:nvSpPr>
        <p:spPr>
          <a:xfrm>
            <a:off x="4075113" y="320675"/>
            <a:ext cx="2047875" cy="830263"/>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US" sz="1800" b="1" i="0" u="none" strike="noStrike" cap="none">
                <a:solidFill>
                  <a:srgbClr val="006298"/>
                </a:solidFill>
                <a:latin typeface="Arial Narrow"/>
                <a:ea typeface="Arial Narrow"/>
                <a:cs typeface="Arial Narrow"/>
                <a:sym typeface="Arial Narrow"/>
              </a:rPr>
              <a:t>MONASH</a:t>
            </a:r>
            <a:br>
              <a:rPr lang="en-US" sz="1800" b="1" i="0" u="none" strike="noStrike" cap="none" baseline="30000">
                <a:solidFill>
                  <a:schemeClr val="dk1"/>
                </a:solidFill>
                <a:latin typeface="Arial Narrow"/>
                <a:ea typeface="Arial Narrow"/>
                <a:cs typeface="Arial Narrow"/>
                <a:sym typeface="Arial Narrow"/>
              </a:rPr>
            </a:br>
            <a:r>
              <a:rPr lang="en-US" sz="1800" b="0" i="0" u="none" strike="noStrike" cap="none">
                <a:solidFill>
                  <a:schemeClr val="lt1"/>
                </a:solidFill>
                <a:latin typeface="Arial Narrow"/>
                <a:ea typeface="Arial Narrow"/>
                <a:cs typeface="Arial Narrow"/>
                <a:sym typeface="Arial Narrow"/>
              </a:rPr>
              <a:t>BIOINFORMATICS</a:t>
            </a:r>
            <a:r>
              <a:rPr lang="en-US" sz="1800" b="1" i="0" u="none" strike="noStrike" cap="none">
                <a:solidFill>
                  <a:schemeClr val="lt1"/>
                </a:solidFill>
                <a:latin typeface="Arial Narrow"/>
                <a:ea typeface="Arial Narrow"/>
                <a:cs typeface="Arial Narrow"/>
                <a:sym typeface="Arial Narrow"/>
              </a:rPr>
              <a:t> </a:t>
            </a:r>
            <a:endParaRPr/>
          </a:p>
          <a:p>
            <a:pPr marL="0" marR="0" lvl="0" indent="0" algn="l" rtl="0">
              <a:spcBef>
                <a:spcPts val="0"/>
              </a:spcBef>
              <a:spcAft>
                <a:spcPts val="0"/>
              </a:spcAft>
              <a:buNone/>
            </a:pPr>
            <a:r>
              <a:rPr lang="en-US" sz="1800" b="0" i="0" u="none" strike="noStrike" cap="none">
                <a:solidFill>
                  <a:schemeClr val="lt1"/>
                </a:solidFill>
                <a:latin typeface="Arial Narrow"/>
                <a:ea typeface="Arial Narrow"/>
                <a:cs typeface="Arial Narrow"/>
                <a:sym typeface="Arial Narrow"/>
              </a:rPr>
              <a:t>PLATFORM</a:t>
            </a:r>
            <a:endParaRPr/>
          </a:p>
        </p:txBody>
      </p:sp>
      <p:grpSp>
        <p:nvGrpSpPr>
          <p:cNvPr id="15" name="Google Shape;15;p2"/>
          <p:cNvGrpSpPr/>
          <p:nvPr/>
        </p:nvGrpSpPr>
        <p:grpSpPr>
          <a:xfrm>
            <a:off x="1757009" y="5552818"/>
            <a:ext cx="3869522" cy="665450"/>
            <a:chOff x="1552039" y="5599522"/>
            <a:chExt cx="3284687" cy="665154"/>
          </a:xfrm>
        </p:grpSpPr>
        <p:sp>
          <p:nvSpPr>
            <p:cNvPr id="16" name="Google Shape;16;p2"/>
            <p:cNvSpPr txBox="1"/>
            <p:nvPr/>
          </p:nvSpPr>
          <p:spPr>
            <a:xfrm>
              <a:off x="1922727" y="5622033"/>
              <a:ext cx="1464078" cy="25586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260" b="0" i="0" u="none" strike="noStrike" cap="none">
                  <a:solidFill>
                    <a:schemeClr val="lt1"/>
                  </a:solidFill>
                  <a:latin typeface="Arial"/>
                  <a:ea typeface="Arial"/>
                  <a:cs typeface="Arial"/>
                  <a:sym typeface="Arial"/>
                </a:rPr>
                <a:t>@MonashBioinfo</a:t>
              </a:r>
              <a:endParaRPr sz="1260" b="0" i="0" u="none" strike="noStrike" cap="none">
                <a:solidFill>
                  <a:schemeClr val="lt1"/>
                </a:solidFill>
                <a:latin typeface="Arial"/>
                <a:ea typeface="Arial"/>
                <a:cs typeface="Arial"/>
                <a:sym typeface="Arial"/>
              </a:endParaRPr>
            </a:p>
          </p:txBody>
        </p:sp>
        <p:pic>
          <p:nvPicPr>
            <p:cNvPr id="17" name="Google Shape;17;p2"/>
            <p:cNvPicPr preferRelativeResize="0"/>
            <p:nvPr/>
          </p:nvPicPr>
          <p:blipFill rotWithShape="1">
            <a:blip r:embed="rId2">
              <a:alphaModFix amt="60000"/>
            </a:blip>
            <a:srcRect/>
            <a:stretch/>
          </p:blipFill>
          <p:spPr>
            <a:xfrm>
              <a:off x="1552039" y="5964190"/>
              <a:ext cx="325640" cy="300486"/>
            </a:xfrm>
            <a:prstGeom prst="rect">
              <a:avLst/>
            </a:prstGeom>
            <a:noFill/>
            <a:ln>
              <a:noFill/>
            </a:ln>
          </p:spPr>
        </p:pic>
        <p:sp>
          <p:nvSpPr>
            <p:cNvPr id="18" name="Google Shape;18;p2"/>
            <p:cNvSpPr txBox="1"/>
            <p:nvPr/>
          </p:nvSpPr>
          <p:spPr>
            <a:xfrm>
              <a:off x="1897835" y="6008099"/>
              <a:ext cx="2938891" cy="256577"/>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260" b="0" i="0" u="none" strike="noStrike" cap="none">
                  <a:solidFill>
                    <a:schemeClr val="lt1"/>
                  </a:solidFill>
                  <a:latin typeface="Arial"/>
                  <a:ea typeface="Arial"/>
                  <a:cs typeface="Arial"/>
                  <a:sym typeface="Arial"/>
                </a:rPr>
                <a:t>http://platforms.monash.edu/bioinformatics</a:t>
              </a:r>
              <a:endParaRPr sz="1260" b="0" i="0" u="none" strike="noStrike" cap="none">
                <a:solidFill>
                  <a:schemeClr val="lt1"/>
                </a:solidFill>
                <a:latin typeface="Arial"/>
                <a:ea typeface="Arial"/>
                <a:cs typeface="Arial"/>
                <a:sym typeface="Arial"/>
              </a:endParaRPr>
            </a:p>
          </p:txBody>
        </p:sp>
        <p:pic>
          <p:nvPicPr>
            <p:cNvPr id="19" name="Google Shape;19;p2"/>
            <p:cNvPicPr preferRelativeResize="0"/>
            <p:nvPr/>
          </p:nvPicPr>
          <p:blipFill rotWithShape="1">
            <a:blip r:embed="rId3">
              <a:alphaModFix amt="60000"/>
            </a:blip>
            <a:srcRect/>
            <a:stretch/>
          </p:blipFill>
          <p:spPr>
            <a:xfrm>
              <a:off x="1582509" y="5599522"/>
              <a:ext cx="344208" cy="317620"/>
            </a:xfrm>
            <a:prstGeom prst="rect">
              <a:avLst/>
            </a:prstGeom>
            <a:noFill/>
            <a:ln>
              <a:noFill/>
            </a:ln>
          </p:spPr>
        </p:pic>
      </p:grpSp>
      <p:sp>
        <p:nvSpPr>
          <p:cNvPr id="20" name="Google Shape;20;p2"/>
          <p:cNvSpPr txBox="1">
            <a:spLocks noGrp="1"/>
          </p:cNvSpPr>
          <p:nvPr>
            <p:ph type="ctrTitle"/>
          </p:nvPr>
        </p:nvSpPr>
        <p:spPr>
          <a:xfrm>
            <a:off x="274290" y="2130425"/>
            <a:ext cx="5352240" cy="14700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30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1" name="Google Shape;21;p2"/>
          <p:cNvSpPr txBox="1">
            <a:spLocks noGrp="1"/>
          </p:cNvSpPr>
          <p:nvPr>
            <p:ph type="subTitle" idx="1"/>
          </p:nvPr>
        </p:nvSpPr>
        <p:spPr>
          <a:xfrm>
            <a:off x="274290" y="3613923"/>
            <a:ext cx="5352240" cy="633181"/>
          </a:xfrm>
          <a:prstGeom prst="rect">
            <a:avLst/>
          </a:prstGeom>
          <a:noFill/>
          <a:ln>
            <a:noFill/>
          </a:ln>
        </p:spPr>
        <p:txBody>
          <a:bodyPr spcFirstLastPara="1" wrap="square" lIns="91425" tIns="91425" rIns="91425" bIns="91425" anchor="ctr" anchorCtr="0">
            <a:noAutofit/>
          </a:bodyPr>
          <a:lstStyle>
            <a:lvl1pPr marR="0" lvl="0" algn="l" rtl="0">
              <a:spcBef>
                <a:spcPts val="360"/>
              </a:spcBef>
              <a:spcAft>
                <a:spcPts val="0"/>
              </a:spcAft>
              <a:buClr>
                <a:schemeClr val="lt1"/>
              </a:buClr>
              <a:buSzPts val="1800"/>
              <a:buFont typeface="Arial"/>
              <a:buNone/>
              <a:defRPr sz="1800" b="0" i="0" u="none" strike="noStrike" cap="none">
                <a:solidFill>
                  <a:schemeClr val="lt1"/>
                </a:solidFill>
                <a:latin typeface="Arial Narrow"/>
                <a:ea typeface="Arial Narrow"/>
                <a:cs typeface="Arial Narrow"/>
                <a:sym typeface="Arial Narrow"/>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2"/>
        <p:cNvGrpSpPr/>
        <p:nvPr/>
      </p:nvGrpSpPr>
      <p:grpSpPr>
        <a:xfrm>
          <a:off x="0" y="0"/>
          <a:ext cx="0" cy="0"/>
          <a:chOff x="0" y="0"/>
          <a:chExt cx="0" cy="0"/>
        </a:xfrm>
      </p:grpSpPr>
      <p:sp>
        <p:nvSpPr>
          <p:cNvPr id="73" name="Google Shape;73;p12"/>
          <p:cNvSpPr txBox="1"/>
          <p:nvPr/>
        </p:nvSpPr>
        <p:spPr>
          <a:xfrm>
            <a:off x="4075113" y="320675"/>
            <a:ext cx="2047800" cy="8304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US" sz="1800" b="1">
                <a:solidFill>
                  <a:srgbClr val="006298"/>
                </a:solidFill>
                <a:latin typeface="Arial Narrow"/>
                <a:ea typeface="Arial Narrow"/>
                <a:cs typeface="Arial Narrow"/>
                <a:sym typeface="Arial Narrow"/>
              </a:rPr>
              <a:t>MONASH</a:t>
            </a:r>
            <a:br>
              <a:rPr lang="en-US" sz="1800" b="1" baseline="30000">
                <a:solidFill>
                  <a:schemeClr val="dk1"/>
                </a:solidFill>
                <a:latin typeface="Arial Narrow"/>
                <a:ea typeface="Arial Narrow"/>
                <a:cs typeface="Arial Narrow"/>
                <a:sym typeface="Arial Narrow"/>
              </a:rPr>
            </a:br>
            <a:r>
              <a:rPr lang="en-US" sz="1800">
                <a:solidFill>
                  <a:schemeClr val="lt1"/>
                </a:solidFill>
                <a:latin typeface="Arial Narrow"/>
                <a:ea typeface="Arial Narrow"/>
                <a:cs typeface="Arial Narrow"/>
                <a:sym typeface="Arial Narrow"/>
              </a:rPr>
              <a:t>BIOINFORMATICS</a:t>
            </a:r>
            <a:r>
              <a:rPr lang="en-US" sz="1800" b="1">
                <a:solidFill>
                  <a:schemeClr val="lt1"/>
                </a:solidFill>
                <a:latin typeface="Arial Narrow"/>
                <a:ea typeface="Arial Narrow"/>
                <a:cs typeface="Arial Narrow"/>
                <a:sym typeface="Arial Narrow"/>
              </a:rPr>
              <a:t> </a:t>
            </a:r>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PLATFORM</a:t>
            </a:r>
            <a:endParaRPr/>
          </a:p>
        </p:txBody>
      </p:sp>
      <p:grpSp>
        <p:nvGrpSpPr>
          <p:cNvPr id="74" name="Google Shape;74;p12"/>
          <p:cNvGrpSpPr/>
          <p:nvPr/>
        </p:nvGrpSpPr>
        <p:grpSpPr>
          <a:xfrm>
            <a:off x="1611293" y="5598864"/>
            <a:ext cx="3347978" cy="963569"/>
            <a:chOff x="1611985" y="5599522"/>
            <a:chExt cx="3347643" cy="963184"/>
          </a:xfrm>
        </p:grpSpPr>
        <p:pic>
          <p:nvPicPr>
            <p:cNvPr id="75" name="Google Shape;75;p12"/>
            <p:cNvPicPr preferRelativeResize="0"/>
            <p:nvPr/>
          </p:nvPicPr>
          <p:blipFill rotWithShape="1">
            <a:blip r:embed="rId2">
              <a:alphaModFix amt="60000"/>
            </a:blip>
            <a:srcRect/>
            <a:stretch/>
          </p:blipFill>
          <p:spPr>
            <a:xfrm>
              <a:off x="1619578" y="5973298"/>
              <a:ext cx="324442" cy="299381"/>
            </a:xfrm>
            <a:prstGeom prst="rect">
              <a:avLst/>
            </a:prstGeom>
            <a:noFill/>
            <a:ln>
              <a:noFill/>
            </a:ln>
          </p:spPr>
        </p:pic>
        <p:sp>
          <p:nvSpPr>
            <p:cNvPr id="76" name="Google Shape;76;p12"/>
            <p:cNvSpPr txBox="1"/>
            <p:nvPr/>
          </p:nvSpPr>
          <p:spPr>
            <a:xfrm>
              <a:off x="1922727" y="5622033"/>
              <a:ext cx="1464000" cy="2559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260">
                  <a:solidFill>
                    <a:schemeClr val="lt1"/>
                  </a:solidFill>
                  <a:latin typeface="Arial"/>
                  <a:ea typeface="Arial"/>
                  <a:cs typeface="Arial"/>
                  <a:sym typeface="Arial"/>
                </a:rPr>
                <a:t>@MonashBioinfo</a:t>
              </a:r>
              <a:endParaRPr sz="1260">
                <a:solidFill>
                  <a:schemeClr val="lt1"/>
                </a:solidFill>
                <a:latin typeface="Arial"/>
                <a:ea typeface="Arial"/>
                <a:cs typeface="Arial"/>
                <a:sym typeface="Arial"/>
              </a:endParaRPr>
            </a:p>
          </p:txBody>
        </p:sp>
        <p:pic>
          <p:nvPicPr>
            <p:cNvPr id="77" name="Google Shape;77;p12"/>
            <p:cNvPicPr preferRelativeResize="0"/>
            <p:nvPr/>
          </p:nvPicPr>
          <p:blipFill rotWithShape="1">
            <a:blip r:embed="rId3">
              <a:alphaModFix amt="60000"/>
            </a:blip>
            <a:srcRect/>
            <a:stretch/>
          </p:blipFill>
          <p:spPr>
            <a:xfrm>
              <a:off x="1616063" y="6262220"/>
              <a:ext cx="325640" cy="300486"/>
            </a:xfrm>
            <a:prstGeom prst="rect">
              <a:avLst/>
            </a:prstGeom>
            <a:noFill/>
            <a:ln>
              <a:noFill/>
            </a:ln>
          </p:spPr>
        </p:pic>
        <p:sp>
          <p:nvSpPr>
            <p:cNvPr id="78" name="Google Shape;78;p12"/>
            <p:cNvSpPr txBox="1"/>
            <p:nvPr/>
          </p:nvSpPr>
          <p:spPr>
            <a:xfrm>
              <a:off x="1922728" y="5983938"/>
              <a:ext cx="3036900" cy="2676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r>
                <a:rPr lang="en-US" sz="1395">
                  <a:solidFill>
                    <a:schemeClr val="lt1"/>
                  </a:solidFill>
                  <a:latin typeface="Arial"/>
                  <a:ea typeface="Arial"/>
                  <a:cs typeface="Arial"/>
                  <a:sym typeface="Arial"/>
                </a:rPr>
                <a:t>Bioinformatics.Platform@monash.edu</a:t>
              </a:r>
              <a:endParaRPr/>
            </a:p>
          </p:txBody>
        </p:sp>
        <p:sp>
          <p:nvSpPr>
            <p:cNvPr id="79" name="Google Shape;79;p12"/>
            <p:cNvSpPr txBox="1"/>
            <p:nvPr/>
          </p:nvSpPr>
          <p:spPr>
            <a:xfrm>
              <a:off x="1923239" y="6289248"/>
              <a:ext cx="2938800" cy="256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260">
                  <a:solidFill>
                    <a:schemeClr val="lt1"/>
                  </a:solidFill>
                  <a:latin typeface="Arial"/>
                  <a:ea typeface="Arial"/>
                  <a:cs typeface="Arial"/>
                  <a:sym typeface="Arial"/>
                </a:rPr>
                <a:t>http://bioinformatics.erc.monash.edu</a:t>
              </a:r>
              <a:endParaRPr sz="1260">
                <a:solidFill>
                  <a:schemeClr val="lt1"/>
                </a:solidFill>
                <a:latin typeface="Arial"/>
                <a:ea typeface="Arial"/>
                <a:cs typeface="Arial"/>
                <a:sym typeface="Arial"/>
              </a:endParaRPr>
            </a:p>
          </p:txBody>
        </p:sp>
        <p:pic>
          <p:nvPicPr>
            <p:cNvPr id="80" name="Google Shape;80;p12"/>
            <p:cNvPicPr preferRelativeResize="0"/>
            <p:nvPr/>
          </p:nvPicPr>
          <p:blipFill rotWithShape="1">
            <a:blip r:embed="rId4">
              <a:alphaModFix amt="60000"/>
            </a:blip>
            <a:srcRect/>
            <a:stretch/>
          </p:blipFill>
          <p:spPr>
            <a:xfrm>
              <a:off x="1611985" y="5599522"/>
              <a:ext cx="344209" cy="317620"/>
            </a:xfrm>
            <a:prstGeom prst="rect">
              <a:avLst/>
            </a:prstGeom>
            <a:noFill/>
            <a:ln>
              <a:noFill/>
            </a:ln>
          </p:spPr>
        </p:pic>
      </p:grpSp>
      <p:sp>
        <p:nvSpPr>
          <p:cNvPr id="81" name="Google Shape;81;p12"/>
          <p:cNvSpPr txBox="1">
            <a:spLocks noGrp="1"/>
          </p:cNvSpPr>
          <p:nvPr>
            <p:ph type="ctrTitle"/>
          </p:nvPr>
        </p:nvSpPr>
        <p:spPr>
          <a:xfrm>
            <a:off x="274290" y="2130425"/>
            <a:ext cx="5352300" cy="1470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30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subTitle" idx="1"/>
          </p:nvPr>
        </p:nvSpPr>
        <p:spPr>
          <a:xfrm>
            <a:off x="274290" y="3613923"/>
            <a:ext cx="5352300" cy="633300"/>
          </a:xfrm>
          <a:prstGeom prst="rect">
            <a:avLst/>
          </a:prstGeom>
          <a:noFill/>
          <a:ln>
            <a:noFill/>
          </a:ln>
        </p:spPr>
        <p:txBody>
          <a:bodyPr spcFirstLastPara="1" wrap="square" lIns="91425" tIns="91425" rIns="91425" bIns="91425" anchor="ctr" anchorCtr="0">
            <a:noAutofit/>
          </a:bodyPr>
          <a:lstStyle>
            <a:lvl1pPr marR="0" lvl="0" algn="l" rtl="0">
              <a:spcBef>
                <a:spcPts val="360"/>
              </a:spcBef>
              <a:spcAft>
                <a:spcPts val="0"/>
              </a:spcAft>
              <a:buClr>
                <a:schemeClr val="lt1"/>
              </a:buClr>
              <a:buSzPts val="1800"/>
              <a:buFont typeface="Arial"/>
              <a:buNone/>
              <a:defRPr sz="1800" b="0" i="0" u="none" strike="noStrike" cap="none">
                <a:solidFill>
                  <a:schemeClr val="lt1"/>
                </a:solidFill>
                <a:latin typeface="Arial Narrow"/>
                <a:ea typeface="Arial Narrow"/>
                <a:cs typeface="Arial Narrow"/>
                <a:sym typeface="Arial Narrow"/>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3"/>
        <p:cNvGrpSpPr/>
        <p:nvPr/>
      </p:nvGrpSpPr>
      <p:grpSpPr>
        <a:xfrm>
          <a:off x="0" y="0"/>
          <a:ext cx="0" cy="0"/>
          <a:chOff x="0" y="0"/>
          <a:chExt cx="0" cy="0"/>
        </a:xfrm>
      </p:grpSpPr>
      <p:sp>
        <p:nvSpPr>
          <p:cNvPr id="84" name="Google Shape;84;p13"/>
          <p:cNvSpPr txBox="1"/>
          <p:nvPr/>
        </p:nvSpPr>
        <p:spPr>
          <a:xfrm>
            <a:off x="4075113" y="320675"/>
            <a:ext cx="2047800" cy="8304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US" sz="1800" b="1">
                <a:solidFill>
                  <a:srgbClr val="006298"/>
                </a:solidFill>
                <a:latin typeface="Arial Narrow"/>
                <a:ea typeface="Arial Narrow"/>
                <a:cs typeface="Arial Narrow"/>
                <a:sym typeface="Arial Narrow"/>
              </a:rPr>
              <a:t>MONASH</a:t>
            </a:r>
            <a:br>
              <a:rPr lang="en-US" sz="1800" b="1" baseline="30000">
                <a:solidFill>
                  <a:schemeClr val="dk1"/>
                </a:solidFill>
                <a:latin typeface="Arial Narrow"/>
                <a:ea typeface="Arial Narrow"/>
                <a:cs typeface="Arial Narrow"/>
                <a:sym typeface="Arial Narrow"/>
              </a:rPr>
            </a:br>
            <a:r>
              <a:rPr lang="en-US" sz="1800">
                <a:solidFill>
                  <a:schemeClr val="lt1"/>
                </a:solidFill>
                <a:latin typeface="Arial Narrow"/>
                <a:ea typeface="Arial Narrow"/>
                <a:cs typeface="Arial Narrow"/>
                <a:sym typeface="Arial Narrow"/>
              </a:rPr>
              <a:t>BIOINFORMATICS</a:t>
            </a:r>
            <a:r>
              <a:rPr lang="en-US" sz="1800" b="1">
                <a:solidFill>
                  <a:schemeClr val="lt1"/>
                </a:solidFill>
                <a:latin typeface="Arial Narrow"/>
                <a:ea typeface="Arial Narrow"/>
                <a:cs typeface="Arial Narrow"/>
                <a:sym typeface="Arial Narrow"/>
              </a:rPr>
              <a:t> </a:t>
            </a:r>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PLATFORM</a:t>
            </a:r>
            <a:endParaRPr/>
          </a:p>
        </p:txBody>
      </p:sp>
      <p:sp>
        <p:nvSpPr>
          <p:cNvPr id="85" name="Google Shape;85;p13"/>
          <p:cNvSpPr txBox="1">
            <a:spLocks noGrp="1"/>
          </p:cNvSpPr>
          <p:nvPr>
            <p:ph type="ctrTitle"/>
          </p:nvPr>
        </p:nvSpPr>
        <p:spPr>
          <a:xfrm>
            <a:off x="274290" y="2130425"/>
            <a:ext cx="5352300" cy="1470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30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subTitle" idx="1"/>
          </p:nvPr>
        </p:nvSpPr>
        <p:spPr>
          <a:xfrm>
            <a:off x="274290" y="3613923"/>
            <a:ext cx="5352300" cy="633300"/>
          </a:xfrm>
          <a:prstGeom prst="rect">
            <a:avLst/>
          </a:prstGeom>
          <a:noFill/>
          <a:ln>
            <a:noFill/>
          </a:ln>
        </p:spPr>
        <p:txBody>
          <a:bodyPr spcFirstLastPara="1" wrap="square" lIns="91425" tIns="91425" rIns="91425" bIns="91425" anchor="ctr" anchorCtr="0">
            <a:noAutofit/>
          </a:bodyPr>
          <a:lstStyle>
            <a:lvl1pPr marR="0" lvl="0" algn="l" rtl="0">
              <a:spcBef>
                <a:spcPts val="360"/>
              </a:spcBef>
              <a:spcAft>
                <a:spcPts val="0"/>
              </a:spcAft>
              <a:buClr>
                <a:schemeClr val="lt1"/>
              </a:buClr>
              <a:buSzPts val="1800"/>
              <a:buFont typeface="Arial"/>
              <a:buNone/>
              <a:defRPr sz="1800" b="0" i="0" u="none" strike="noStrike" cap="none">
                <a:solidFill>
                  <a:schemeClr val="lt1"/>
                </a:solidFill>
                <a:latin typeface="Arial Narrow"/>
                <a:ea typeface="Arial Narrow"/>
                <a:cs typeface="Arial Narrow"/>
                <a:sym typeface="Arial Narrow"/>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1" type="title">
  <p:cSld name="TITLE">
    <p:spTree>
      <p:nvGrpSpPr>
        <p:cNvPr id="1" name="Shape 87"/>
        <p:cNvGrpSpPr/>
        <p:nvPr/>
      </p:nvGrpSpPr>
      <p:grpSpPr>
        <a:xfrm>
          <a:off x="0" y="0"/>
          <a:ext cx="0" cy="0"/>
          <a:chOff x="0" y="0"/>
          <a:chExt cx="0" cy="0"/>
        </a:xfrm>
      </p:grpSpPr>
      <p:sp>
        <p:nvSpPr>
          <p:cNvPr id="88" name="Google Shape;88;p14"/>
          <p:cNvSpPr/>
          <p:nvPr/>
        </p:nvSpPr>
        <p:spPr>
          <a:xfrm>
            <a:off x="0" y="1412875"/>
            <a:ext cx="9144000" cy="2305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    </a:t>
            </a:r>
            <a:endParaRPr/>
          </a:p>
        </p:txBody>
      </p:sp>
      <p:pic>
        <p:nvPicPr>
          <p:cNvPr id="89" name="Google Shape;89;p14" descr="Monash_logo_rgb"/>
          <p:cNvPicPr preferRelativeResize="0"/>
          <p:nvPr/>
        </p:nvPicPr>
        <p:blipFill rotWithShape="1">
          <a:blip r:embed="rId2">
            <a:alphaModFix/>
          </a:blip>
          <a:srcRect/>
          <a:stretch/>
        </p:blipFill>
        <p:spPr>
          <a:xfrm>
            <a:off x="611189" y="368301"/>
            <a:ext cx="4359760" cy="634022"/>
          </a:xfrm>
          <a:prstGeom prst="rect">
            <a:avLst/>
          </a:prstGeom>
          <a:noFill/>
          <a:ln>
            <a:noFill/>
          </a:ln>
        </p:spPr>
      </p:pic>
      <p:sp>
        <p:nvSpPr>
          <p:cNvPr id="90" name="Google Shape;90;p14"/>
          <p:cNvSpPr txBox="1">
            <a:spLocks noGrp="1"/>
          </p:cNvSpPr>
          <p:nvPr>
            <p:ph type="ctrTitle"/>
          </p:nvPr>
        </p:nvSpPr>
        <p:spPr>
          <a:xfrm>
            <a:off x="971551" y="1557338"/>
            <a:ext cx="7813500" cy="1224000"/>
          </a:xfrm>
          <a:prstGeom prst="rect">
            <a:avLst/>
          </a:prstGeom>
          <a:noFill/>
          <a:ln>
            <a:noFill/>
          </a:ln>
        </p:spPr>
        <p:txBody>
          <a:bodyPr spcFirstLastPara="1" wrap="square" lIns="0" tIns="45700" rIns="91425" bIns="45700" anchor="t" anchorCtr="0">
            <a:noAutofit/>
          </a:bodyPr>
          <a:lstStyle>
            <a:lvl1pPr lvl="0" algn="l" rtl="0">
              <a:spcBef>
                <a:spcPts val="0"/>
              </a:spcBef>
              <a:spcAft>
                <a:spcPts val="0"/>
              </a:spcAft>
              <a:buSzPts val="1400"/>
              <a:buNone/>
              <a:defRPr sz="4200" b="0">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subTitle" idx="1"/>
          </p:nvPr>
        </p:nvSpPr>
        <p:spPr>
          <a:xfrm>
            <a:off x="971551" y="2924175"/>
            <a:ext cx="7813500" cy="647700"/>
          </a:xfrm>
          <a:prstGeom prst="rect">
            <a:avLst/>
          </a:prstGeom>
          <a:noFill/>
          <a:ln>
            <a:noFill/>
          </a:ln>
        </p:spPr>
        <p:txBody>
          <a:bodyPr spcFirstLastPara="1" wrap="square" lIns="0" tIns="45700" rIns="91425" bIns="45700" anchor="t" anchorCtr="0">
            <a:noAutofit/>
          </a:bodyPr>
          <a:lstStyle>
            <a:lvl1pPr lvl="0" algn="l" rtl="0">
              <a:spcBef>
                <a:spcPts val="0"/>
              </a:spcBef>
              <a:spcAft>
                <a:spcPts val="0"/>
              </a:spcAft>
              <a:buClr>
                <a:schemeClr val="lt1"/>
              </a:buClr>
              <a:buSzPts val="1400"/>
              <a:buFont typeface="Noto Sans Symbols"/>
              <a:buNone/>
              <a:defRPr sz="1400">
                <a:solidFill>
                  <a:schemeClr val="lt1"/>
                </a:solidFill>
              </a:defRPr>
            </a:lvl1pPr>
            <a:lvl2pPr lvl="1" algn="l" rtl="0">
              <a:spcBef>
                <a:spcPts val="0"/>
              </a:spcBef>
              <a:spcAft>
                <a:spcPts val="0"/>
              </a:spcAft>
              <a:buClr>
                <a:schemeClr val="dk1"/>
              </a:buClr>
              <a:buSzPts val="1800"/>
              <a:buChar char="○"/>
              <a:defRPr/>
            </a:lvl2pPr>
            <a:lvl3pPr lvl="2" algn="l" rtl="0">
              <a:spcBef>
                <a:spcPts val="360"/>
              </a:spcBef>
              <a:spcAft>
                <a:spcPts val="0"/>
              </a:spcAft>
              <a:buClr>
                <a:schemeClr val="dk1"/>
              </a:buClr>
              <a:buSzPts val="1800"/>
              <a:buChar char="■"/>
              <a:defRPr/>
            </a:lvl3pPr>
            <a:lvl4pPr lvl="3" algn="l" rtl="0">
              <a:spcBef>
                <a:spcPts val="360"/>
              </a:spcBef>
              <a:spcAft>
                <a:spcPts val="0"/>
              </a:spcAft>
              <a:buClr>
                <a:schemeClr val="dk1"/>
              </a:buClr>
              <a:buSzPts val="1800"/>
              <a:buChar char="●"/>
              <a:defRPr/>
            </a:lvl4pPr>
            <a:lvl5pPr lvl="4" algn="l" rtl="0">
              <a:spcBef>
                <a:spcPts val="360"/>
              </a:spcBef>
              <a:spcAft>
                <a:spcPts val="0"/>
              </a:spcAft>
              <a:buClr>
                <a:schemeClr val="dk1"/>
              </a:buClr>
              <a:buSzPts val="1800"/>
              <a:buChar char="○"/>
              <a:defRPr/>
            </a:lvl5pPr>
            <a:lvl6pPr lvl="5" algn="l" rtl="0">
              <a:spcBef>
                <a:spcPts val="360"/>
              </a:spcBef>
              <a:spcAft>
                <a:spcPts val="0"/>
              </a:spcAft>
              <a:buClr>
                <a:schemeClr val="dk1"/>
              </a:buClr>
              <a:buSzPts val="1800"/>
              <a:buChar char="■"/>
              <a:defRPr/>
            </a:lvl6pPr>
            <a:lvl7pPr lvl="6" algn="l" rtl="0">
              <a:spcBef>
                <a:spcPts val="360"/>
              </a:spcBef>
              <a:spcAft>
                <a:spcPts val="0"/>
              </a:spcAft>
              <a:buClr>
                <a:schemeClr val="dk1"/>
              </a:buClr>
              <a:buSzPts val="1800"/>
              <a:buChar char="●"/>
              <a:defRPr/>
            </a:lvl7pPr>
            <a:lvl8pPr lvl="7" algn="l" rtl="0">
              <a:spcBef>
                <a:spcPts val="360"/>
              </a:spcBef>
              <a:spcAft>
                <a:spcPts val="0"/>
              </a:spcAft>
              <a:buClr>
                <a:schemeClr val="dk1"/>
              </a:buClr>
              <a:buSzPts val="1800"/>
              <a:buChar char="○"/>
              <a:defRPr/>
            </a:lvl8pPr>
            <a:lvl9pPr lvl="8"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2">
  <p:cSld name="TITLE_1">
    <p:spTree>
      <p:nvGrpSpPr>
        <p:cNvPr id="1" name="Shape 92"/>
        <p:cNvGrpSpPr/>
        <p:nvPr/>
      </p:nvGrpSpPr>
      <p:grpSpPr>
        <a:xfrm>
          <a:off x="0" y="0"/>
          <a:ext cx="0" cy="0"/>
          <a:chOff x="0" y="0"/>
          <a:chExt cx="0" cy="0"/>
        </a:xfrm>
      </p:grpSpPr>
      <p:sp>
        <p:nvSpPr>
          <p:cNvPr id="93" name="Google Shape;93;p15"/>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Char char="●"/>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95" name="Google Shape;95;p15"/>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5"/>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 name="Google Shape;101;p16"/>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6"/>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6"/>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1">
  <p:cSld name="OBJECT_1">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7"/>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7" name="Google Shape;107;p17"/>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17"/>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17"/>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2_Copy with image">
  <p:cSld name="32_Copy with image">
    <p:spTree>
      <p:nvGrpSpPr>
        <p:cNvPr id="1" name="Shape 110"/>
        <p:cNvGrpSpPr/>
        <p:nvPr/>
      </p:nvGrpSpPr>
      <p:grpSpPr>
        <a:xfrm>
          <a:off x="0" y="0"/>
          <a:ext cx="0" cy="0"/>
          <a:chOff x="0" y="0"/>
          <a:chExt cx="0" cy="0"/>
        </a:xfrm>
      </p:grpSpPr>
      <p:sp>
        <p:nvSpPr>
          <p:cNvPr id="111" name="Google Shape;111;p18"/>
          <p:cNvSpPr/>
          <p:nvPr/>
        </p:nvSpPr>
        <p:spPr>
          <a:xfrm>
            <a:off x="5618560" y="-28574"/>
            <a:ext cx="1171575"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2" name="Google Shape;112;p18"/>
          <p:cNvSpPr/>
          <p:nvPr/>
        </p:nvSpPr>
        <p:spPr>
          <a:xfrm>
            <a:off x="6818709" y="-19049"/>
            <a:ext cx="93000" cy="68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3" name="Google Shape;113;p18"/>
          <p:cNvSpPr/>
          <p:nvPr/>
        </p:nvSpPr>
        <p:spPr>
          <a:xfrm>
            <a:off x="5618560" y="-28574"/>
            <a:ext cx="1171575"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4" name="Google Shape;114;p18"/>
          <p:cNvSpPr/>
          <p:nvPr/>
        </p:nvSpPr>
        <p:spPr>
          <a:xfrm>
            <a:off x="6818709" y="-19049"/>
            <a:ext cx="93000" cy="68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5" name="Google Shape;115;p18"/>
          <p:cNvSpPr/>
          <p:nvPr/>
        </p:nvSpPr>
        <p:spPr>
          <a:xfrm>
            <a:off x="6318000" y="-19049"/>
            <a:ext cx="2810472" cy="6836512"/>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2">
              <a:alphaModFix/>
            </a:blip>
            <a:stretch>
              <a:fillRect t="100" r="-1919" b="-100"/>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6" name="Google Shape;116;p18"/>
          <p:cNvSpPr/>
          <p:nvPr/>
        </p:nvSpPr>
        <p:spPr>
          <a:xfrm>
            <a:off x="7494814" y="9525"/>
            <a:ext cx="93000" cy="68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sp>
        <p:nvSpPr>
          <p:cNvPr id="117" name="Google Shape;117;p18"/>
          <p:cNvSpPr/>
          <p:nvPr/>
        </p:nvSpPr>
        <p:spPr>
          <a:xfrm>
            <a:off x="6315075" y="1"/>
            <a:ext cx="1178719" cy="6877050"/>
          </a:xfrm>
          <a:custGeom>
            <a:avLst/>
            <a:gdLst/>
            <a:ahLst/>
            <a:cxnLst/>
            <a:rect l="l" t="t" r="r" b="b"/>
            <a:pathLst>
              <a:path w="1571625" h="6877050" extrusionOk="0">
                <a:moveTo>
                  <a:pt x="0" y="0"/>
                </a:moveTo>
                <a:lnTo>
                  <a:pt x="1571625" y="19050"/>
                </a:lnTo>
                <a:lnTo>
                  <a:pt x="1571625" y="6877050"/>
                </a:lnTo>
                <a:lnTo>
                  <a:pt x="1495425" y="6877050"/>
                </a:lnTo>
                <a:lnTo>
                  <a:pt x="0" y="0"/>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a:stretch/>
        </p:blipFill>
        <p:spPr>
          <a:xfrm>
            <a:off x="7914651" y="6397305"/>
            <a:ext cx="950467" cy="276551"/>
          </a:xfrm>
          <a:prstGeom prst="rect">
            <a:avLst/>
          </a:prstGeom>
          <a:noFill/>
          <a:ln>
            <a:noFill/>
          </a:ln>
        </p:spPr>
      </p:pic>
      <p:sp>
        <p:nvSpPr>
          <p:cNvPr id="119" name="Google Shape;119;p18"/>
          <p:cNvSpPr txBox="1">
            <a:spLocks noGrp="1"/>
          </p:cNvSpPr>
          <p:nvPr>
            <p:ph type="body" idx="1"/>
          </p:nvPr>
        </p:nvSpPr>
        <p:spPr>
          <a:xfrm>
            <a:off x="229545" y="978761"/>
            <a:ext cx="5588700" cy="4665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1067"/>
              </a:spcBef>
              <a:spcAft>
                <a:spcPts val="0"/>
              </a:spcAft>
              <a:buClr>
                <a:schemeClr val="dk1"/>
              </a:buClr>
              <a:buSzPts val="1800"/>
              <a:buFont typeface="Arial"/>
              <a:buNone/>
              <a:defRPr sz="2400" b="0" i="0" u="none" strike="noStrike" cap="none">
                <a:solidFill>
                  <a:schemeClr val="dk1"/>
                </a:solidFill>
                <a:latin typeface="Arial Narrow"/>
                <a:ea typeface="Arial Narrow"/>
                <a:cs typeface="Arial Narrow"/>
                <a:sym typeface="Arial Narrow"/>
              </a:defRPr>
            </a:lvl1pPr>
            <a:lvl2pPr marL="914400" marR="0" lvl="1" indent="-342900"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0" name="Google Shape;120;p18"/>
          <p:cNvSpPr txBox="1">
            <a:spLocks noGrp="1"/>
          </p:cNvSpPr>
          <p:nvPr>
            <p:ph type="body" idx="2"/>
          </p:nvPr>
        </p:nvSpPr>
        <p:spPr>
          <a:xfrm>
            <a:off x="229545" y="326309"/>
            <a:ext cx="5589000" cy="7371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1067"/>
              </a:spcBef>
              <a:spcAft>
                <a:spcPts val="0"/>
              </a:spcAft>
              <a:buClr>
                <a:schemeClr val="dk1"/>
              </a:buClr>
              <a:buSzPts val="3200"/>
              <a:buFont typeface="Arial"/>
              <a:buNone/>
              <a:defRPr sz="4267" b="1" i="0" u="none" strike="noStrike" cap="none">
                <a:solidFill>
                  <a:schemeClr val="dk1"/>
                </a:solidFill>
                <a:latin typeface="Arial Narrow"/>
                <a:ea typeface="Arial Narrow"/>
                <a:cs typeface="Arial Narrow"/>
                <a:sym typeface="Arial Narrow"/>
              </a:defRPr>
            </a:lvl1pPr>
            <a:lvl2pPr marL="914400" marR="0" lvl="1" indent="-342900"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1" name="Google Shape;121;p18"/>
          <p:cNvSpPr txBox="1">
            <a:spLocks noGrp="1"/>
          </p:cNvSpPr>
          <p:nvPr>
            <p:ph type="body" idx="3"/>
          </p:nvPr>
        </p:nvSpPr>
        <p:spPr>
          <a:xfrm>
            <a:off x="229545" y="1729723"/>
            <a:ext cx="5588700" cy="401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1067"/>
              </a:spcBef>
              <a:spcAft>
                <a:spcPts val="0"/>
              </a:spcAft>
              <a:buClr>
                <a:schemeClr val="dk1"/>
              </a:buClr>
              <a:buSzPts val="15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42900"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2" name="Google Shape;122;p18"/>
          <p:cNvSpPr txBox="1">
            <a:spLocks noGrp="1"/>
          </p:cNvSpPr>
          <p:nvPr>
            <p:ph type="body" idx="4"/>
          </p:nvPr>
        </p:nvSpPr>
        <p:spPr>
          <a:xfrm>
            <a:off x="225158" y="4111607"/>
            <a:ext cx="5588700" cy="401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1067"/>
              </a:spcBef>
              <a:spcAft>
                <a:spcPts val="0"/>
              </a:spcAft>
              <a:buClr>
                <a:schemeClr val="dk1"/>
              </a:buClr>
              <a:buSzPts val="15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42900"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3" name="Google Shape;123;p18"/>
          <p:cNvSpPr txBox="1">
            <a:spLocks noGrp="1"/>
          </p:cNvSpPr>
          <p:nvPr>
            <p:ph type="body" idx="5"/>
          </p:nvPr>
        </p:nvSpPr>
        <p:spPr>
          <a:xfrm>
            <a:off x="229771" y="2131371"/>
            <a:ext cx="5588700" cy="17295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0000"/>
              </a:lnSpc>
              <a:spcBef>
                <a:spcPts val="10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1pPr>
            <a:lvl2pPr marL="914400" marR="0" lvl="1" indent="-304800" algn="l" rtl="0">
              <a:lnSpc>
                <a:spcPct val="90000"/>
              </a:lnSpc>
              <a:spcBef>
                <a:spcPts val="533"/>
              </a:spcBef>
              <a:spcAft>
                <a:spcPts val="0"/>
              </a:spcAft>
              <a:buClr>
                <a:schemeClr val="dk1"/>
              </a:buClr>
              <a:buSzPts val="1200"/>
              <a:buFont typeface="Courier New"/>
              <a:buChar char="o"/>
              <a:defRPr sz="1600" b="0" i="0" u="none" strike="noStrike" cap="none">
                <a:solidFill>
                  <a:schemeClr val="dk1"/>
                </a:solidFill>
                <a:latin typeface="Arial"/>
                <a:ea typeface="Arial"/>
                <a:cs typeface="Arial"/>
                <a:sym typeface="Arial"/>
              </a:defRPr>
            </a:lvl2pPr>
            <a:lvl3pPr marL="1371600" marR="0" lvl="2" indent="-298450" algn="l" rtl="0">
              <a:lnSpc>
                <a:spcPct val="90000"/>
              </a:lnSpc>
              <a:spcBef>
                <a:spcPts val="533"/>
              </a:spcBef>
              <a:spcAft>
                <a:spcPts val="0"/>
              </a:spcAft>
              <a:buClr>
                <a:schemeClr val="dk1"/>
              </a:buClr>
              <a:buSzPts val="1100"/>
              <a:buFont typeface="Noto Sans"/>
              <a:buChar char="▪"/>
              <a:defRPr sz="1467" b="0" i="0" u="none" strike="noStrike" cap="none">
                <a:solidFill>
                  <a:schemeClr val="dk1"/>
                </a:solidFill>
                <a:latin typeface="Arial"/>
                <a:ea typeface="Arial"/>
                <a:cs typeface="Arial"/>
                <a:sym typeface="Arial"/>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4" name="Google Shape;124;p18"/>
          <p:cNvSpPr txBox="1">
            <a:spLocks noGrp="1"/>
          </p:cNvSpPr>
          <p:nvPr>
            <p:ph type="body" idx="6"/>
          </p:nvPr>
        </p:nvSpPr>
        <p:spPr>
          <a:xfrm>
            <a:off x="220772" y="4513255"/>
            <a:ext cx="5588700" cy="17295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0000"/>
              </a:lnSpc>
              <a:spcBef>
                <a:spcPts val="10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1pPr>
            <a:lvl2pPr marL="914400" marR="0" lvl="1" indent="-304800" algn="l" rtl="0">
              <a:lnSpc>
                <a:spcPct val="90000"/>
              </a:lnSpc>
              <a:spcBef>
                <a:spcPts val="533"/>
              </a:spcBef>
              <a:spcAft>
                <a:spcPts val="0"/>
              </a:spcAft>
              <a:buClr>
                <a:schemeClr val="dk1"/>
              </a:buClr>
              <a:buSzPts val="1200"/>
              <a:buFont typeface="Courier New"/>
              <a:buChar char="o"/>
              <a:defRPr sz="1600" b="0" i="0" u="none" strike="noStrike" cap="none">
                <a:solidFill>
                  <a:schemeClr val="dk1"/>
                </a:solidFill>
                <a:latin typeface="Arial"/>
                <a:ea typeface="Arial"/>
                <a:cs typeface="Arial"/>
                <a:sym typeface="Arial"/>
              </a:defRPr>
            </a:lvl2pPr>
            <a:lvl3pPr marL="1371600" marR="0" lvl="2" indent="-298450" algn="l" rtl="0">
              <a:lnSpc>
                <a:spcPct val="90000"/>
              </a:lnSpc>
              <a:spcBef>
                <a:spcPts val="533"/>
              </a:spcBef>
              <a:spcAft>
                <a:spcPts val="0"/>
              </a:spcAft>
              <a:buClr>
                <a:schemeClr val="dk1"/>
              </a:buClr>
              <a:buSzPts val="1100"/>
              <a:buFont typeface="Noto Sans"/>
              <a:buChar char="▪"/>
              <a:defRPr sz="1467" b="0" i="0" u="none" strike="noStrike" cap="none">
                <a:solidFill>
                  <a:schemeClr val="dk1"/>
                </a:solidFill>
                <a:latin typeface="Arial"/>
                <a:ea typeface="Arial"/>
                <a:cs typeface="Arial"/>
                <a:sym typeface="Arial"/>
              </a:defRPr>
            </a:lvl3pPr>
            <a:lvl4pPr marL="1828800" marR="0" lvl="3"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sp>
        <p:nvSpPr>
          <p:cNvPr id="23" name="Google Shape;23;p3"/>
          <p:cNvSpPr txBox="1"/>
          <p:nvPr/>
        </p:nvSpPr>
        <p:spPr>
          <a:xfrm>
            <a:off x="4075113" y="320675"/>
            <a:ext cx="2047875" cy="830263"/>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US" sz="1800" b="1">
                <a:solidFill>
                  <a:srgbClr val="006298"/>
                </a:solidFill>
                <a:latin typeface="Arial Narrow"/>
                <a:ea typeface="Arial Narrow"/>
                <a:cs typeface="Arial Narrow"/>
                <a:sym typeface="Arial Narrow"/>
              </a:rPr>
              <a:t>MONASH</a:t>
            </a:r>
            <a:br>
              <a:rPr lang="en-US" sz="1800" b="1" baseline="30000">
                <a:solidFill>
                  <a:schemeClr val="dk1"/>
                </a:solidFill>
                <a:latin typeface="Arial Narrow"/>
                <a:ea typeface="Arial Narrow"/>
                <a:cs typeface="Arial Narrow"/>
                <a:sym typeface="Arial Narrow"/>
              </a:rPr>
            </a:br>
            <a:r>
              <a:rPr lang="en-US" sz="1800">
                <a:solidFill>
                  <a:schemeClr val="lt1"/>
                </a:solidFill>
                <a:latin typeface="Arial Narrow"/>
                <a:ea typeface="Arial Narrow"/>
                <a:cs typeface="Arial Narrow"/>
                <a:sym typeface="Arial Narrow"/>
              </a:rPr>
              <a:t>GENOMICS and</a:t>
            </a:r>
            <a:endParaRPr sz="1800">
              <a:solidFill>
                <a:schemeClr val="lt1"/>
              </a:solidFill>
              <a:latin typeface="Arial Narrow"/>
              <a:ea typeface="Arial Narrow"/>
              <a:cs typeface="Arial Narrow"/>
              <a:sym typeface="Arial Narrow"/>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BIOINFORMATICS</a:t>
            </a:r>
            <a:endParaRPr sz="1800">
              <a:solidFill>
                <a:schemeClr val="lt1"/>
              </a:solidFill>
              <a:latin typeface="Arial Narrow"/>
              <a:ea typeface="Arial Narrow"/>
              <a:cs typeface="Arial Narrow"/>
              <a:sym typeface="Arial Narrow"/>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PLATFORM</a:t>
            </a:r>
            <a:endParaRPr/>
          </a:p>
        </p:txBody>
      </p:sp>
      <p:sp>
        <p:nvSpPr>
          <p:cNvPr id="24" name="Google Shape;24;p3"/>
          <p:cNvSpPr txBox="1">
            <a:spLocks noGrp="1"/>
          </p:cNvSpPr>
          <p:nvPr>
            <p:ph type="ctrTitle"/>
          </p:nvPr>
        </p:nvSpPr>
        <p:spPr>
          <a:xfrm>
            <a:off x="274290" y="2130425"/>
            <a:ext cx="5352240" cy="14700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30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subTitle" idx="1"/>
          </p:nvPr>
        </p:nvSpPr>
        <p:spPr>
          <a:xfrm>
            <a:off x="274290" y="3613923"/>
            <a:ext cx="5352240" cy="633181"/>
          </a:xfrm>
          <a:prstGeom prst="rect">
            <a:avLst/>
          </a:prstGeom>
          <a:noFill/>
          <a:ln>
            <a:noFill/>
          </a:ln>
        </p:spPr>
        <p:txBody>
          <a:bodyPr spcFirstLastPara="1" wrap="square" lIns="91425" tIns="91425" rIns="91425" bIns="91425" anchor="ctr" anchorCtr="0">
            <a:noAutofit/>
          </a:bodyPr>
          <a:lstStyle>
            <a:lvl1pPr marR="0" lvl="0" algn="l" rtl="0">
              <a:spcBef>
                <a:spcPts val="360"/>
              </a:spcBef>
              <a:spcAft>
                <a:spcPts val="0"/>
              </a:spcAft>
              <a:buClr>
                <a:schemeClr val="lt1"/>
              </a:buClr>
              <a:buSzPts val="1800"/>
              <a:buFont typeface="Arial"/>
              <a:buNone/>
              <a:defRPr sz="1800" b="0" i="0" u="none" strike="noStrike" cap="none">
                <a:solidFill>
                  <a:schemeClr val="lt1"/>
                </a:solidFill>
                <a:latin typeface="Arial Narrow"/>
                <a:ea typeface="Arial Narrow"/>
                <a:cs typeface="Arial Narrow"/>
                <a:sym typeface="Arial Narrow"/>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Layout_1">
    <p:spTree>
      <p:nvGrpSpPr>
        <p:cNvPr id="1" name="Shape 26"/>
        <p:cNvGrpSpPr/>
        <p:nvPr/>
      </p:nvGrpSpPr>
      <p:grpSpPr>
        <a:xfrm>
          <a:off x="0" y="0"/>
          <a:ext cx="0" cy="0"/>
          <a:chOff x="0" y="0"/>
          <a:chExt cx="0" cy="0"/>
        </a:xfrm>
      </p:grpSpPr>
      <p:sp>
        <p:nvSpPr>
          <p:cNvPr id="27" name="Google Shape;27;p4"/>
          <p:cNvSpPr txBox="1"/>
          <p:nvPr/>
        </p:nvSpPr>
        <p:spPr>
          <a:xfrm>
            <a:off x="4075113" y="320675"/>
            <a:ext cx="2047800" cy="830400"/>
          </a:xfrm>
          <a:prstGeom prst="rect">
            <a:avLst/>
          </a:prstGeom>
          <a:noFill/>
          <a:ln>
            <a:noFill/>
          </a:ln>
        </p:spPr>
        <p:txBody>
          <a:bodyPr spcFirstLastPara="1" wrap="square" lIns="0" tIns="0" rIns="91425" bIns="0" anchor="t" anchorCtr="0">
            <a:noAutofit/>
          </a:bodyPr>
          <a:lstStyle/>
          <a:p>
            <a:pPr marL="0" marR="0" lvl="0" indent="0" algn="l" rtl="0">
              <a:spcBef>
                <a:spcPts val="0"/>
              </a:spcBef>
              <a:spcAft>
                <a:spcPts val="0"/>
              </a:spcAft>
              <a:buNone/>
            </a:pPr>
            <a:r>
              <a:rPr lang="en-US" sz="1800" b="1">
                <a:solidFill>
                  <a:srgbClr val="006298"/>
                </a:solidFill>
                <a:latin typeface="Arial Narrow"/>
                <a:ea typeface="Arial Narrow"/>
                <a:cs typeface="Arial Narrow"/>
                <a:sym typeface="Arial Narrow"/>
              </a:rPr>
              <a:t>MONASH</a:t>
            </a:r>
            <a:br>
              <a:rPr lang="en-US" sz="1800" b="1" baseline="30000">
                <a:solidFill>
                  <a:schemeClr val="dk1"/>
                </a:solidFill>
                <a:latin typeface="Arial Narrow"/>
                <a:ea typeface="Arial Narrow"/>
                <a:cs typeface="Arial Narrow"/>
                <a:sym typeface="Arial Narrow"/>
              </a:rPr>
            </a:br>
            <a:r>
              <a:rPr lang="en-US" sz="1800">
                <a:solidFill>
                  <a:schemeClr val="lt1"/>
                </a:solidFill>
                <a:latin typeface="Arial Narrow"/>
                <a:ea typeface="Arial Narrow"/>
                <a:cs typeface="Arial Narrow"/>
                <a:sym typeface="Arial Narrow"/>
              </a:rPr>
              <a:t>GENOMICS and</a:t>
            </a:r>
            <a:endParaRPr sz="1800">
              <a:solidFill>
                <a:schemeClr val="lt1"/>
              </a:solidFill>
              <a:latin typeface="Arial Narrow"/>
              <a:ea typeface="Arial Narrow"/>
              <a:cs typeface="Arial Narrow"/>
              <a:sym typeface="Arial Narrow"/>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BIOINFORMATICS</a:t>
            </a:r>
            <a:endParaRPr sz="1800">
              <a:solidFill>
                <a:schemeClr val="lt1"/>
              </a:solidFill>
              <a:latin typeface="Arial Narrow"/>
              <a:ea typeface="Arial Narrow"/>
              <a:cs typeface="Arial Narrow"/>
              <a:sym typeface="Arial Narrow"/>
            </a:endParaRPr>
          </a:p>
          <a:p>
            <a:pPr marL="0" marR="0" lvl="0" indent="0" algn="l" rtl="0">
              <a:spcBef>
                <a:spcPts val="0"/>
              </a:spcBef>
              <a:spcAft>
                <a:spcPts val="0"/>
              </a:spcAft>
              <a:buNone/>
            </a:pPr>
            <a:r>
              <a:rPr lang="en-US" sz="1800">
                <a:solidFill>
                  <a:schemeClr val="lt1"/>
                </a:solidFill>
                <a:latin typeface="Arial Narrow"/>
                <a:ea typeface="Arial Narrow"/>
                <a:cs typeface="Arial Narrow"/>
                <a:sym typeface="Arial Narrow"/>
              </a:rPr>
              <a:t>PLATFORM</a:t>
            </a:r>
            <a:endParaRPr/>
          </a:p>
        </p:txBody>
      </p:sp>
      <p:sp>
        <p:nvSpPr>
          <p:cNvPr id="28" name="Google Shape;28;p4"/>
          <p:cNvSpPr txBox="1">
            <a:spLocks noGrp="1"/>
          </p:cNvSpPr>
          <p:nvPr>
            <p:ph type="ctrTitle"/>
          </p:nvPr>
        </p:nvSpPr>
        <p:spPr>
          <a:xfrm>
            <a:off x="274290" y="2130425"/>
            <a:ext cx="5352300" cy="1470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30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subTitle" idx="1"/>
          </p:nvPr>
        </p:nvSpPr>
        <p:spPr>
          <a:xfrm>
            <a:off x="274290" y="3613923"/>
            <a:ext cx="5352300" cy="633300"/>
          </a:xfrm>
          <a:prstGeom prst="rect">
            <a:avLst/>
          </a:prstGeom>
          <a:noFill/>
          <a:ln>
            <a:noFill/>
          </a:ln>
        </p:spPr>
        <p:txBody>
          <a:bodyPr spcFirstLastPara="1" wrap="square" lIns="91425" tIns="91425" rIns="91425" bIns="91425" anchor="ctr" anchorCtr="0">
            <a:noAutofit/>
          </a:bodyPr>
          <a:lstStyle>
            <a:lvl1pPr marR="0" lvl="0" algn="l" rtl="0">
              <a:spcBef>
                <a:spcPts val="360"/>
              </a:spcBef>
              <a:spcAft>
                <a:spcPts val="0"/>
              </a:spcAft>
              <a:buClr>
                <a:schemeClr val="lt1"/>
              </a:buClr>
              <a:buSzPts val="1800"/>
              <a:buFont typeface="Arial"/>
              <a:buNone/>
              <a:defRPr sz="1800" b="0" i="0" u="none" strike="noStrike" cap="none">
                <a:solidFill>
                  <a:schemeClr val="lt1"/>
                </a:solidFill>
                <a:latin typeface="Arial Narrow"/>
                <a:ea typeface="Arial Narrow"/>
                <a:cs typeface="Arial Narrow"/>
                <a:sym typeface="Arial Narrow"/>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Blank">
  <p:cSld name="Title Slide Blank">
    <p:spTree>
      <p:nvGrpSpPr>
        <p:cNvPr id="1" name="Shape 40"/>
        <p:cNvGrpSpPr/>
        <p:nvPr/>
      </p:nvGrpSpPr>
      <p:grpSpPr>
        <a:xfrm>
          <a:off x="0" y="0"/>
          <a:ext cx="0" cy="0"/>
          <a:chOff x="0" y="0"/>
          <a:chExt cx="0" cy="0"/>
        </a:xfrm>
      </p:grpSpPr>
      <p:sp>
        <p:nvSpPr>
          <p:cNvPr id="41" name="Google Shape;41;p6"/>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dk1"/>
                </a:solidFill>
                <a:latin typeface="Arial Narrow"/>
                <a:ea typeface="Arial Narrow"/>
                <a:cs typeface="Arial Narrow"/>
                <a:sym typeface="Arial Narrow"/>
              </a:rPr>
              <a:t>‹#›</a:t>
            </a:fld>
            <a:endParaRPr sz="2400" b="0" i="0" u="none" strike="noStrike" cap="none">
              <a:solidFill>
                <a:schemeClr val="dk1"/>
              </a:solidFill>
              <a:latin typeface="Arial Narrow"/>
              <a:ea typeface="Arial Narrow"/>
              <a:cs typeface="Arial Narrow"/>
              <a:sym typeface="Arial Narrow"/>
            </a:endParaRPr>
          </a:p>
        </p:txBody>
      </p:sp>
      <p:sp>
        <p:nvSpPr>
          <p:cNvPr id="42" name="Google Shape;42;p6"/>
          <p:cNvSpPr txBox="1"/>
          <p:nvPr/>
        </p:nvSpPr>
        <p:spPr>
          <a:xfrm>
            <a:off x="8054975" y="6384925"/>
            <a:ext cx="1842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 name="Google Shape;43;p6"/>
          <p:cNvSpPr txBox="1">
            <a:spLocks noGrp="1"/>
          </p:cNvSpPr>
          <p:nvPr>
            <p:ph type="title"/>
          </p:nvPr>
        </p:nvSpPr>
        <p:spPr>
          <a:xfrm>
            <a:off x="457200" y="141896"/>
            <a:ext cx="8229600" cy="510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Bullets">
  <p:cSld name="1_Title Slide Bullets">
    <p:spTree>
      <p:nvGrpSpPr>
        <p:cNvPr id="1" name="Shape 44"/>
        <p:cNvGrpSpPr/>
        <p:nvPr/>
      </p:nvGrpSpPr>
      <p:grpSpPr>
        <a:xfrm>
          <a:off x="0" y="0"/>
          <a:ext cx="0" cy="0"/>
          <a:chOff x="0" y="0"/>
          <a:chExt cx="0" cy="0"/>
        </a:xfrm>
      </p:grpSpPr>
      <p:sp>
        <p:nvSpPr>
          <p:cNvPr id="45" name="Google Shape;45;p7"/>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dk1"/>
                </a:solidFill>
                <a:latin typeface="Arial Narrow"/>
                <a:ea typeface="Arial Narrow"/>
                <a:cs typeface="Arial Narrow"/>
                <a:sym typeface="Arial Narrow"/>
              </a:rPr>
              <a:t>‹#›</a:t>
            </a:fld>
            <a:endParaRPr sz="2400" b="0" i="0" u="none" strike="noStrike" cap="none">
              <a:solidFill>
                <a:schemeClr val="dk1"/>
              </a:solidFill>
              <a:latin typeface="Arial Narrow"/>
              <a:ea typeface="Arial Narrow"/>
              <a:cs typeface="Arial Narrow"/>
              <a:sym typeface="Arial Narrow"/>
            </a:endParaRPr>
          </a:p>
        </p:txBody>
      </p:sp>
      <p:sp>
        <p:nvSpPr>
          <p:cNvPr id="46" name="Google Shape;46;p7"/>
          <p:cNvSpPr txBox="1">
            <a:spLocks noGrp="1"/>
          </p:cNvSpPr>
          <p:nvPr>
            <p:ph type="title"/>
          </p:nvPr>
        </p:nvSpPr>
        <p:spPr>
          <a:xfrm>
            <a:off x="457200" y="141896"/>
            <a:ext cx="8229600" cy="510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body" idx="1"/>
          </p:nvPr>
        </p:nvSpPr>
        <p:spPr>
          <a:xfrm>
            <a:off x="457199" y="1231260"/>
            <a:ext cx="8319600" cy="45261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8"/>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a:solidFill>
                  <a:schemeClr val="dk1"/>
                </a:solidFill>
                <a:latin typeface="Arial Narrow"/>
                <a:ea typeface="Arial Narrow"/>
                <a:cs typeface="Arial Narrow"/>
                <a:sym typeface="Arial Narrow"/>
              </a:rPr>
              <a:t>‹#›</a:t>
            </a:fld>
            <a:endParaRPr sz="2400">
              <a:solidFill>
                <a:schemeClr val="dk1"/>
              </a:solidFill>
              <a:latin typeface="Arial Narrow"/>
              <a:ea typeface="Arial Narrow"/>
              <a:cs typeface="Arial Narrow"/>
              <a:sym typeface="Arial Narrow"/>
            </a:endParaRPr>
          </a:p>
        </p:txBody>
      </p:sp>
      <p:sp>
        <p:nvSpPr>
          <p:cNvPr id="50" name="Google Shape;50;p8"/>
          <p:cNvSpPr txBox="1">
            <a:spLocks noGrp="1"/>
          </p:cNvSpPr>
          <p:nvPr>
            <p:ph type="title"/>
          </p:nvPr>
        </p:nvSpPr>
        <p:spPr>
          <a:xfrm>
            <a:off x="457200" y="141896"/>
            <a:ext cx="8229600" cy="510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body" idx="1"/>
          </p:nvPr>
        </p:nvSpPr>
        <p:spPr>
          <a:xfrm>
            <a:off x="457200" y="1231260"/>
            <a:ext cx="4038600" cy="45261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2"/>
          </p:nvPr>
        </p:nvSpPr>
        <p:spPr>
          <a:xfrm>
            <a:off x="4648200" y="1231260"/>
            <a:ext cx="4038600" cy="45261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ext &amp; diagram">
  <p:cSld name="2_Text &amp; diagram">
    <p:spTree>
      <p:nvGrpSpPr>
        <p:cNvPr id="1" name="Shape 53"/>
        <p:cNvGrpSpPr/>
        <p:nvPr/>
      </p:nvGrpSpPr>
      <p:grpSpPr>
        <a:xfrm>
          <a:off x="0" y="0"/>
          <a:ext cx="0" cy="0"/>
          <a:chOff x="0" y="0"/>
          <a:chExt cx="0" cy="0"/>
        </a:xfrm>
      </p:grpSpPr>
      <p:sp>
        <p:nvSpPr>
          <p:cNvPr id="54" name="Google Shape;54;p9"/>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a:solidFill>
                  <a:schemeClr val="dk1"/>
                </a:solidFill>
                <a:latin typeface="Arial Narrow"/>
                <a:ea typeface="Arial Narrow"/>
                <a:cs typeface="Arial Narrow"/>
                <a:sym typeface="Arial Narrow"/>
              </a:rPr>
              <a:t>‹#›</a:t>
            </a:fld>
            <a:endParaRPr sz="2400">
              <a:solidFill>
                <a:schemeClr val="dk1"/>
              </a:solidFill>
              <a:latin typeface="Arial Narrow"/>
              <a:ea typeface="Arial Narrow"/>
              <a:cs typeface="Arial Narrow"/>
              <a:sym typeface="Arial Narrow"/>
            </a:endParaRPr>
          </a:p>
        </p:txBody>
      </p:sp>
      <p:sp>
        <p:nvSpPr>
          <p:cNvPr id="55" name="Google Shape;55;p9"/>
          <p:cNvSpPr>
            <a:spLocks noGrp="1"/>
          </p:cNvSpPr>
          <p:nvPr>
            <p:ph type="pic" idx="2"/>
          </p:nvPr>
        </p:nvSpPr>
        <p:spPr>
          <a:xfrm>
            <a:off x="3286278" y="1240077"/>
            <a:ext cx="5511900" cy="4591800"/>
          </a:xfrm>
          <a:prstGeom prst="rect">
            <a:avLst/>
          </a:prstGeom>
          <a:noFill/>
          <a:ln>
            <a:noFill/>
          </a:ln>
        </p:spPr>
        <p:txBody>
          <a:bodyPr spcFirstLastPara="1" wrap="square" lIns="91425" tIns="91425" rIns="91425" bIns="91425"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title"/>
          </p:nvPr>
        </p:nvSpPr>
        <p:spPr>
          <a:xfrm>
            <a:off x="457200" y="141896"/>
            <a:ext cx="8229600" cy="510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1"/>
          </p:nvPr>
        </p:nvSpPr>
        <p:spPr>
          <a:xfrm>
            <a:off x="457200" y="1240077"/>
            <a:ext cx="2484600" cy="45918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8"/>
        <p:cNvGrpSpPr/>
        <p:nvPr/>
      </p:nvGrpSpPr>
      <p:grpSpPr>
        <a:xfrm>
          <a:off x="0" y="0"/>
          <a:ext cx="0" cy="0"/>
          <a:chOff x="0" y="0"/>
          <a:chExt cx="0" cy="0"/>
        </a:xfrm>
      </p:grpSpPr>
      <p:sp>
        <p:nvSpPr>
          <p:cNvPr id="59" name="Google Shape;59;p10"/>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a:solidFill>
                  <a:schemeClr val="dk1"/>
                </a:solidFill>
                <a:latin typeface="Arial Narrow"/>
                <a:ea typeface="Arial Narrow"/>
                <a:cs typeface="Arial Narrow"/>
                <a:sym typeface="Arial Narrow"/>
              </a:rPr>
              <a:t>‹#›</a:t>
            </a:fld>
            <a:endParaRPr sz="2400">
              <a:solidFill>
                <a:schemeClr val="dk1"/>
              </a:solidFill>
              <a:latin typeface="Arial Narrow"/>
              <a:ea typeface="Arial Narrow"/>
              <a:cs typeface="Arial Narrow"/>
              <a:sym typeface="Arial Narrow"/>
            </a:endParaRPr>
          </a:p>
        </p:txBody>
      </p:sp>
      <p:sp>
        <p:nvSpPr>
          <p:cNvPr id="60" name="Google Shape;60;p10"/>
          <p:cNvSpPr>
            <a:spLocks noGrp="1"/>
          </p:cNvSpPr>
          <p:nvPr>
            <p:ph type="pic" idx="2"/>
          </p:nvPr>
        </p:nvSpPr>
        <p:spPr>
          <a:xfrm>
            <a:off x="509445" y="1290181"/>
            <a:ext cx="8288700" cy="4612800"/>
          </a:xfrm>
          <a:prstGeom prst="rect">
            <a:avLst/>
          </a:prstGeom>
          <a:noFill/>
          <a:ln>
            <a:noFill/>
          </a:ln>
        </p:spPr>
        <p:txBody>
          <a:bodyPr spcFirstLastPara="1" wrap="square" lIns="91425" tIns="91425" rIns="91425" bIns="91425"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10"/>
          <p:cNvSpPr txBox="1">
            <a:spLocks noGrp="1"/>
          </p:cNvSpPr>
          <p:nvPr>
            <p:ph type="title"/>
          </p:nvPr>
        </p:nvSpPr>
        <p:spPr>
          <a:xfrm>
            <a:off x="465607" y="141896"/>
            <a:ext cx="8332500" cy="4875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inal Slide Contacts">
  <p:cSld name="Final Slide Contacts">
    <p:spTree>
      <p:nvGrpSpPr>
        <p:cNvPr id="1" name="Shape 62"/>
        <p:cNvGrpSpPr/>
        <p:nvPr/>
      </p:nvGrpSpPr>
      <p:grpSpPr>
        <a:xfrm>
          <a:off x="0" y="0"/>
          <a:ext cx="0" cy="0"/>
          <a:chOff x="0" y="0"/>
          <a:chExt cx="0" cy="0"/>
        </a:xfrm>
      </p:grpSpPr>
      <p:sp>
        <p:nvSpPr>
          <p:cNvPr id="63" name="Google Shape;63;p11"/>
          <p:cNvSpPr txBox="1"/>
          <p:nvPr/>
        </p:nvSpPr>
        <p:spPr>
          <a:xfrm>
            <a:off x="4076700" y="6356350"/>
            <a:ext cx="990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2400">
                <a:solidFill>
                  <a:schemeClr val="dk1"/>
                </a:solidFill>
                <a:latin typeface="Arial Narrow"/>
                <a:ea typeface="Arial Narrow"/>
                <a:cs typeface="Arial Narrow"/>
                <a:sym typeface="Arial Narrow"/>
              </a:rPr>
              <a:t>‹#›</a:t>
            </a:fld>
            <a:endParaRPr sz="2400">
              <a:solidFill>
                <a:schemeClr val="dk1"/>
              </a:solidFill>
              <a:latin typeface="Arial Narrow"/>
              <a:ea typeface="Arial Narrow"/>
              <a:cs typeface="Arial Narrow"/>
              <a:sym typeface="Arial Narrow"/>
            </a:endParaRPr>
          </a:p>
        </p:txBody>
      </p:sp>
      <p:pic>
        <p:nvPicPr>
          <p:cNvPr id="64" name="Google Shape;64;p11"/>
          <p:cNvPicPr preferRelativeResize="0"/>
          <p:nvPr/>
        </p:nvPicPr>
        <p:blipFill rotWithShape="1">
          <a:blip r:embed="rId2">
            <a:alphaModFix/>
          </a:blip>
          <a:srcRect/>
          <a:stretch/>
        </p:blipFill>
        <p:spPr>
          <a:xfrm>
            <a:off x="1588" y="5419725"/>
            <a:ext cx="698500" cy="700088"/>
          </a:xfrm>
          <a:prstGeom prst="rect">
            <a:avLst/>
          </a:prstGeom>
          <a:noFill/>
          <a:ln>
            <a:noFill/>
          </a:ln>
        </p:spPr>
      </p:pic>
      <p:pic>
        <p:nvPicPr>
          <p:cNvPr id="65" name="Google Shape;65;p11"/>
          <p:cNvPicPr preferRelativeResize="0"/>
          <p:nvPr/>
        </p:nvPicPr>
        <p:blipFill rotWithShape="1">
          <a:blip r:embed="rId3">
            <a:alphaModFix/>
          </a:blip>
          <a:srcRect/>
          <a:stretch/>
        </p:blipFill>
        <p:spPr>
          <a:xfrm>
            <a:off x="2620963" y="5411788"/>
            <a:ext cx="903287" cy="677862"/>
          </a:xfrm>
          <a:prstGeom prst="rect">
            <a:avLst/>
          </a:prstGeom>
          <a:noFill/>
          <a:ln>
            <a:noFill/>
          </a:ln>
        </p:spPr>
      </p:pic>
      <p:sp>
        <p:nvSpPr>
          <p:cNvPr id="66" name="Google Shape;66;p11"/>
          <p:cNvSpPr txBox="1"/>
          <p:nvPr/>
        </p:nvSpPr>
        <p:spPr>
          <a:xfrm>
            <a:off x="698500" y="5588000"/>
            <a:ext cx="18162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@MonashBioinfo</a:t>
            </a:r>
            <a:endParaRPr/>
          </a:p>
        </p:txBody>
      </p:sp>
      <p:pic>
        <p:nvPicPr>
          <p:cNvPr id="67" name="Google Shape;67;p11"/>
          <p:cNvPicPr preferRelativeResize="0"/>
          <p:nvPr/>
        </p:nvPicPr>
        <p:blipFill rotWithShape="1">
          <a:blip r:embed="rId4">
            <a:alphaModFix/>
          </a:blip>
          <a:srcRect/>
          <a:stretch/>
        </p:blipFill>
        <p:spPr>
          <a:xfrm>
            <a:off x="8081963" y="5476875"/>
            <a:ext cx="601662" cy="585788"/>
          </a:xfrm>
          <a:prstGeom prst="rect">
            <a:avLst/>
          </a:prstGeom>
          <a:noFill/>
          <a:ln>
            <a:noFill/>
          </a:ln>
        </p:spPr>
      </p:pic>
      <p:sp>
        <p:nvSpPr>
          <p:cNvPr id="68" name="Google Shape;68;p11"/>
          <p:cNvSpPr txBox="1"/>
          <p:nvPr/>
        </p:nvSpPr>
        <p:spPr>
          <a:xfrm>
            <a:off x="3503613" y="5419725"/>
            <a:ext cx="388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Bioinformatics.platform@monash.edu</a:t>
            </a:r>
            <a:endParaRPr sz="1800">
              <a:solidFill>
                <a:schemeClr val="dk1"/>
              </a:solidFill>
              <a:latin typeface="Calibri"/>
              <a:ea typeface="Calibri"/>
              <a:cs typeface="Calibri"/>
              <a:sym typeface="Calibri"/>
            </a:endParaRPr>
          </a:p>
        </p:txBody>
      </p:sp>
      <p:sp>
        <p:nvSpPr>
          <p:cNvPr id="69" name="Google Shape;69;p11"/>
          <p:cNvSpPr txBox="1"/>
          <p:nvPr/>
        </p:nvSpPr>
        <p:spPr>
          <a:xfrm>
            <a:off x="4279900" y="5719763"/>
            <a:ext cx="37401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http://bioinformatics.erc.monash.edu</a:t>
            </a:r>
            <a:endParaRPr/>
          </a:p>
        </p:txBody>
      </p:sp>
      <p:sp>
        <p:nvSpPr>
          <p:cNvPr id="70" name="Google Shape;70;p11"/>
          <p:cNvSpPr txBox="1">
            <a:spLocks noGrp="1"/>
          </p:cNvSpPr>
          <p:nvPr>
            <p:ph type="title"/>
          </p:nvPr>
        </p:nvSpPr>
        <p:spPr>
          <a:xfrm>
            <a:off x="457200" y="141896"/>
            <a:ext cx="8229600" cy="5109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2400" b="0" i="0"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body" idx="1"/>
          </p:nvPr>
        </p:nvSpPr>
        <p:spPr>
          <a:xfrm>
            <a:off x="457199" y="1231261"/>
            <a:ext cx="8319600" cy="41799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9.png"/><Relationship Id="rId2" Type="http://schemas.openxmlformats.org/officeDocument/2006/relationships/slideLayout" Target="../slideLayouts/slideLayout5.xml"/><Relationship Id="rId16"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7.jpg"/><Relationship Id="rId10" Type="http://schemas.openxmlformats.org/officeDocument/2006/relationships/slideLayout" Target="../slideLayouts/slideLayout13.xml"/><Relationship Id="rId19"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pic>
        <p:nvPicPr>
          <p:cNvPr id="9" name="Google Shape;9;p1"/>
          <p:cNvPicPr preferRelativeResize="0"/>
          <p:nvPr/>
        </p:nvPicPr>
        <p:blipFill rotWithShape="1">
          <a:blip r:embed="rId5">
            <a:alphaModFix/>
          </a:blip>
          <a:srcRect l="32936" r="33682"/>
          <a:stretch/>
        </p:blipFill>
        <p:spPr>
          <a:xfrm>
            <a:off x="0" y="-9525"/>
            <a:ext cx="9144000" cy="6867525"/>
          </a:xfrm>
          <a:prstGeom prst="rect">
            <a:avLst/>
          </a:prstGeom>
          <a:noFill/>
          <a:ln>
            <a:noFill/>
          </a:ln>
        </p:spPr>
      </p:pic>
      <p:pic>
        <p:nvPicPr>
          <p:cNvPr id="10" name="Google Shape;10;p1"/>
          <p:cNvPicPr preferRelativeResize="0"/>
          <p:nvPr/>
        </p:nvPicPr>
        <p:blipFill rotWithShape="1">
          <a:blip r:embed="rId6">
            <a:alphaModFix/>
          </a:blip>
          <a:srcRect/>
          <a:stretch/>
        </p:blipFill>
        <p:spPr>
          <a:xfrm>
            <a:off x="269875" y="6070600"/>
            <a:ext cx="1085850" cy="509588"/>
          </a:xfrm>
          <a:prstGeom prst="rect">
            <a:avLst/>
          </a:prstGeom>
          <a:noFill/>
          <a:ln>
            <a:noFill/>
          </a:ln>
        </p:spPr>
      </p:pic>
      <p:pic>
        <p:nvPicPr>
          <p:cNvPr id="11" name="Google Shape;11;p1"/>
          <p:cNvPicPr preferRelativeResize="0"/>
          <p:nvPr/>
        </p:nvPicPr>
        <p:blipFill rotWithShape="1">
          <a:blip r:embed="rId7">
            <a:alphaModFix amt="35000"/>
          </a:blip>
          <a:srcRect/>
          <a:stretch/>
        </p:blipFill>
        <p:spPr>
          <a:xfrm>
            <a:off x="5840413" y="0"/>
            <a:ext cx="2990850" cy="6894513"/>
          </a:xfrm>
          <a:prstGeom prst="rect">
            <a:avLst/>
          </a:prstGeom>
          <a:noFill/>
          <a:ln>
            <a:noFill/>
          </a:ln>
        </p:spPr>
      </p:pic>
      <p:pic>
        <p:nvPicPr>
          <p:cNvPr id="12" name="Google Shape;12;p1"/>
          <p:cNvPicPr preferRelativeResize="0"/>
          <p:nvPr/>
        </p:nvPicPr>
        <p:blipFill rotWithShape="1">
          <a:blip r:embed="rId8">
            <a:alphaModFix/>
          </a:blip>
          <a:srcRect/>
          <a:stretch/>
        </p:blipFill>
        <p:spPr>
          <a:xfrm>
            <a:off x="269875" y="357188"/>
            <a:ext cx="1879600" cy="546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sldNum" idx="12"/>
          </p:nvPr>
        </p:nvSpPr>
        <p:spPr>
          <a:xfrm>
            <a:off x="6524625"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2" name="Google Shape;32;p5" descr="PPT templates-1-standard-covers-3-1.jpg"/>
          <p:cNvPicPr preferRelativeResize="0"/>
          <p:nvPr/>
        </p:nvPicPr>
        <p:blipFill rotWithShape="1">
          <a:blip r:embed="rId16">
            <a:alphaModFix/>
          </a:blip>
          <a:srcRect/>
          <a:stretch/>
        </p:blipFill>
        <p:spPr>
          <a:xfrm>
            <a:off x="0" y="0"/>
            <a:ext cx="9144002" cy="6858001"/>
          </a:xfrm>
          <a:prstGeom prst="rect">
            <a:avLst/>
          </a:prstGeom>
          <a:noFill/>
          <a:ln>
            <a:noFill/>
          </a:ln>
        </p:spPr>
      </p:pic>
      <p:sp>
        <p:nvSpPr>
          <p:cNvPr id="33" name="Google Shape;33;p5"/>
          <p:cNvSpPr/>
          <p:nvPr/>
        </p:nvSpPr>
        <p:spPr>
          <a:xfrm>
            <a:off x="0" y="6153150"/>
            <a:ext cx="9144000" cy="719100"/>
          </a:xfrm>
          <a:prstGeom prst="rect">
            <a:avLst/>
          </a:prstGeom>
          <a:solidFill>
            <a:schemeClr val="dk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5"/>
          <p:cNvSpPr/>
          <p:nvPr/>
        </p:nvSpPr>
        <p:spPr>
          <a:xfrm>
            <a:off x="0" y="0"/>
            <a:ext cx="9144000" cy="719100"/>
          </a:xfrm>
          <a:prstGeom prst="rect">
            <a:avLst/>
          </a:prstGeom>
          <a:solidFill>
            <a:schemeClr val="dk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 name="Google Shape;35;p5"/>
          <p:cNvPicPr preferRelativeResize="0"/>
          <p:nvPr/>
        </p:nvPicPr>
        <p:blipFill rotWithShape="1">
          <a:blip r:embed="rId17">
            <a:alphaModFix/>
          </a:blip>
          <a:srcRect l="24075"/>
          <a:stretch/>
        </p:blipFill>
        <p:spPr>
          <a:xfrm>
            <a:off x="0" y="0"/>
            <a:ext cx="4165602" cy="719138"/>
          </a:xfrm>
          <a:prstGeom prst="rect">
            <a:avLst/>
          </a:prstGeom>
          <a:noFill/>
          <a:ln>
            <a:noFill/>
          </a:ln>
        </p:spPr>
      </p:pic>
      <p:pic>
        <p:nvPicPr>
          <p:cNvPr id="36" name="Google Shape;36;p5"/>
          <p:cNvPicPr preferRelativeResize="0"/>
          <p:nvPr/>
        </p:nvPicPr>
        <p:blipFill rotWithShape="1">
          <a:blip r:embed="rId18">
            <a:alphaModFix/>
          </a:blip>
          <a:srcRect/>
          <a:stretch/>
        </p:blipFill>
        <p:spPr>
          <a:xfrm>
            <a:off x="330200" y="6332538"/>
            <a:ext cx="1244599" cy="360362"/>
          </a:xfrm>
          <a:prstGeom prst="rect">
            <a:avLst/>
          </a:prstGeom>
          <a:noFill/>
          <a:ln>
            <a:noFill/>
          </a:ln>
        </p:spPr>
      </p:pic>
      <p:grpSp>
        <p:nvGrpSpPr>
          <p:cNvPr id="37" name="Google Shape;37;p5"/>
          <p:cNvGrpSpPr/>
          <p:nvPr/>
        </p:nvGrpSpPr>
        <p:grpSpPr>
          <a:xfrm>
            <a:off x="4773571" y="6542102"/>
            <a:ext cx="4105095" cy="279287"/>
            <a:chOff x="6193630" y="6578600"/>
            <a:chExt cx="3280402" cy="279203"/>
          </a:xfrm>
        </p:grpSpPr>
        <p:pic>
          <p:nvPicPr>
            <p:cNvPr id="38" name="Google Shape;38;p5"/>
            <p:cNvPicPr preferRelativeResize="0"/>
            <p:nvPr/>
          </p:nvPicPr>
          <p:blipFill rotWithShape="1">
            <a:blip r:embed="rId19">
              <a:alphaModFix amt="60000"/>
            </a:blip>
            <a:srcRect/>
            <a:stretch/>
          </p:blipFill>
          <p:spPr>
            <a:xfrm>
              <a:off x="6193630" y="6600922"/>
              <a:ext cx="256881" cy="256881"/>
            </a:xfrm>
            <a:prstGeom prst="rect">
              <a:avLst/>
            </a:prstGeom>
            <a:noFill/>
            <a:ln>
              <a:noFill/>
            </a:ln>
          </p:spPr>
        </p:pic>
        <p:sp>
          <p:nvSpPr>
            <p:cNvPr id="39" name="Google Shape;39;p5"/>
            <p:cNvSpPr txBox="1"/>
            <p:nvPr/>
          </p:nvSpPr>
          <p:spPr>
            <a:xfrm>
              <a:off x="6396332" y="6578600"/>
              <a:ext cx="3077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rPr>
                <a:t>https://www.monash.edu/researchinfrastructure/mgbp</a:t>
              </a:r>
              <a:endParaRPr sz="1200" b="0" i="0" u="none" strike="noStrike" cap="none">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www.scrna-tools.org/analysis"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www.scrna-tools.org/" TargetMode="External"/><Relationship Id="rId3" Type="http://schemas.openxmlformats.org/officeDocument/2006/relationships/hyperlink" Target="http://bioconductor.org/books/3.14/OSCA/" TargetMode="External"/><Relationship Id="rId7" Type="http://schemas.openxmlformats.org/officeDocument/2006/relationships/hyperlink" Target="https://github.com/seandavi/awesome-single-cel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github.com/crazyhottommy/scRNAseq-analysis-notes" TargetMode="External"/><Relationship Id="rId5" Type="http://schemas.openxmlformats.org/officeDocument/2006/relationships/hyperlink" Target="https://stuartlab.org/signac/" TargetMode="External"/><Relationship Id="rId4" Type="http://schemas.openxmlformats.org/officeDocument/2006/relationships/hyperlink" Target="https://satijalab.org/seurat/index.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ctrTitle"/>
          </p:nvPr>
        </p:nvSpPr>
        <p:spPr>
          <a:xfrm>
            <a:off x="274290" y="2511425"/>
            <a:ext cx="5352300" cy="1470000"/>
          </a:xfrm>
          <a:prstGeom prst="rect">
            <a:avLst/>
          </a:prstGeom>
        </p:spPr>
        <p:txBody>
          <a:bodyPr spcFirstLastPara="1" wrap="square" lIns="91425" tIns="91425" rIns="91425" bIns="91425" anchor="ctr" anchorCtr="0">
            <a:noAutofit/>
          </a:bodyPr>
          <a:lstStyle/>
          <a:p>
            <a:pPr marL="0" lvl="0" indent="0" algn="l" rtl="0">
              <a:lnSpc>
                <a:spcPct val="90000"/>
              </a:lnSpc>
              <a:spcBef>
                <a:spcPts val="750"/>
              </a:spcBef>
              <a:spcAft>
                <a:spcPts val="0"/>
              </a:spcAft>
              <a:buClr>
                <a:schemeClr val="dk1"/>
              </a:buClr>
              <a:buSzPts val="1100"/>
              <a:buFont typeface="Arial"/>
              <a:buNone/>
            </a:pPr>
            <a:r>
              <a:rPr lang="en-US" sz="3375" b="1"/>
              <a:t>Single Cell RNA-seq Workshop</a:t>
            </a:r>
            <a:endParaRPr/>
          </a:p>
          <a:p>
            <a:pPr marL="0" lvl="0" indent="0" algn="l" rtl="0">
              <a:lnSpc>
                <a:spcPct val="90000"/>
              </a:lnSpc>
              <a:spcBef>
                <a:spcPts val="750"/>
              </a:spcBef>
              <a:spcAft>
                <a:spcPts val="0"/>
              </a:spcAft>
              <a:buClr>
                <a:schemeClr val="dk1"/>
              </a:buClr>
              <a:buSzPts val="1100"/>
              <a:buFont typeface="Arial"/>
              <a:buNone/>
            </a:pPr>
            <a:r>
              <a:rPr lang="en-US" sz="1500"/>
              <a:t>Nov 2023</a:t>
            </a:r>
            <a:endParaRPr sz="1500"/>
          </a:p>
          <a:p>
            <a:pPr marL="0" lvl="0" indent="0" algn="l" rtl="0">
              <a:spcBef>
                <a:spcPts val="0"/>
              </a:spcBef>
              <a:spcAft>
                <a:spcPts val="0"/>
              </a:spcAft>
              <a:buClr>
                <a:srgbClr val="000000"/>
              </a:buClr>
              <a:buFont typeface="Arial"/>
              <a:buNone/>
            </a:pPr>
            <a:endParaRPr sz="1400">
              <a:latin typeface="Arial"/>
              <a:ea typeface="Arial"/>
              <a:cs typeface="Arial"/>
              <a:sym typeface="Arial"/>
            </a:endParaRPr>
          </a:p>
          <a:p>
            <a:pPr marL="0" lvl="0" indent="0" algn="l" rtl="0">
              <a:spcBef>
                <a:spcPts val="0"/>
              </a:spcBef>
              <a:spcAft>
                <a:spcPts val="0"/>
              </a:spcAft>
              <a:buNone/>
            </a:pPr>
            <a:endParaRPr/>
          </a:p>
        </p:txBody>
      </p:sp>
      <p:sp>
        <p:nvSpPr>
          <p:cNvPr id="131" name="Google Shape;131;p19"/>
          <p:cNvSpPr txBox="1">
            <a:spLocks noGrp="1"/>
          </p:cNvSpPr>
          <p:nvPr>
            <p:ph type="subTitle" idx="1"/>
          </p:nvPr>
        </p:nvSpPr>
        <p:spPr>
          <a:xfrm>
            <a:off x="274302" y="4737650"/>
            <a:ext cx="6294900" cy="633300"/>
          </a:xfrm>
          <a:prstGeom prst="rect">
            <a:avLst/>
          </a:prstGeom>
        </p:spPr>
        <p:txBody>
          <a:bodyPr spcFirstLastPara="1" wrap="square" lIns="91425" tIns="91425" rIns="91425" bIns="91425" anchor="ctr" anchorCtr="0">
            <a:noAutofit/>
          </a:bodyPr>
          <a:lstStyle/>
          <a:p>
            <a:pPr marL="0" lvl="0" indent="0" algn="l" rtl="0">
              <a:lnSpc>
                <a:spcPct val="90000"/>
              </a:lnSpc>
              <a:spcBef>
                <a:spcPts val="750"/>
              </a:spcBef>
              <a:spcAft>
                <a:spcPts val="0"/>
              </a:spcAft>
              <a:buNone/>
            </a:pPr>
            <a:r>
              <a:rPr lang="en-US" sz="2100">
                <a:solidFill>
                  <a:srgbClr val="FFFFFF"/>
                </a:solidFill>
              </a:rPr>
              <a:t>Monash Genomics &amp; Bioinformatics Platform</a:t>
            </a:r>
            <a:endParaRPr sz="2100">
              <a:solidFill>
                <a:srgbClr val="FFFFFF"/>
              </a:solidFill>
            </a:endParaRPr>
          </a:p>
          <a:p>
            <a:pPr marL="0" lvl="0" indent="0" algn="l" rtl="0">
              <a:spcBef>
                <a:spcPts val="36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Counts Matrix - From Cellranger</a:t>
            </a:r>
            <a:endParaRPr/>
          </a:p>
          <a:p>
            <a:pPr marL="0" lvl="0" indent="0" algn="l" rtl="0">
              <a:spcBef>
                <a:spcPts val="0"/>
              </a:spcBef>
              <a:spcAft>
                <a:spcPts val="0"/>
              </a:spcAft>
              <a:buNone/>
            </a:pPr>
            <a:endParaRPr/>
          </a:p>
        </p:txBody>
      </p:sp>
      <p:sp>
        <p:nvSpPr>
          <p:cNvPr id="239" name="Google Shape;239;p28"/>
          <p:cNvSpPr txBox="1"/>
          <p:nvPr/>
        </p:nvSpPr>
        <p:spPr>
          <a:xfrm>
            <a:off x="1200638" y="1491700"/>
            <a:ext cx="103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matrix.mtx</a:t>
            </a:r>
            <a:endParaRPr sz="1400" b="1" i="0" u="none" strike="noStrike" cap="none">
              <a:solidFill>
                <a:srgbClr val="000000"/>
              </a:solidFill>
              <a:latin typeface="Calibri"/>
              <a:ea typeface="Calibri"/>
              <a:cs typeface="Calibri"/>
              <a:sym typeface="Calibri"/>
            </a:endParaRPr>
          </a:p>
        </p:txBody>
      </p:sp>
      <p:sp>
        <p:nvSpPr>
          <p:cNvPr id="240" name="Google Shape;240;p28"/>
          <p:cNvSpPr txBox="1"/>
          <p:nvPr/>
        </p:nvSpPr>
        <p:spPr>
          <a:xfrm>
            <a:off x="4142438" y="1491700"/>
            <a:ext cx="116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000000"/>
                </a:solidFill>
                <a:latin typeface="Calibri"/>
                <a:ea typeface="Calibri"/>
                <a:cs typeface="Calibri"/>
                <a:sym typeface="Calibri"/>
              </a:rPr>
              <a:t>features.</a:t>
            </a:r>
            <a:r>
              <a:rPr lang="en-US" sz="1400" b="1" i="0" u="none" strike="noStrike" cap="none">
                <a:solidFill>
                  <a:srgbClr val="000000"/>
                </a:solidFill>
                <a:latin typeface="Calibri"/>
                <a:ea typeface="Calibri"/>
                <a:cs typeface="Calibri"/>
                <a:sym typeface="Calibri"/>
              </a:rPr>
              <a:t>tsv</a:t>
            </a:r>
            <a:endParaRPr sz="1400" b="1" i="0" u="none" strike="noStrike" cap="none">
              <a:solidFill>
                <a:srgbClr val="000000"/>
              </a:solidFill>
              <a:latin typeface="Calibri"/>
              <a:ea typeface="Calibri"/>
              <a:cs typeface="Calibri"/>
              <a:sym typeface="Calibri"/>
            </a:endParaRPr>
          </a:p>
        </p:txBody>
      </p:sp>
      <p:sp>
        <p:nvSpPr>
          <p:cNvPr id="241" name="Google Shape;241;p28"/>
          <p:cNvSpPr txBox="1"/>
          <p:nvPr/>
        </p:nvSpPr>
        <p:spPr>
          <a:xfrm>
            <a:off x="6567938" y="1491700"/>
            <a:ext cx="134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barcodes.tsv</a:t>
            </a:r>
            <a:endParaRPr sz="1400" b="1" i="0" u="none" strike="noStrike" cap="none">
              <a:solidFill>
                <a:srgbClr val="000000"/>
              </a:solidFill>
              <a:latin typeface="Calibri"/>
              <a:ea typeface="Calibri"/>
              <a:cs typeface="Calibri"/>
              <a:sym typeface="Calibri"/>
            </a:endParaRPr>
          </a:p>
        </p:txBody>
      </p:sp>
      <p:sp>
        <p:nvSpPr>
          <p:cNvPr id="242" name="Google Shape;242;p28"/>
          <p:cNvSpPr txBox="1"/>
          <p:nvPr/>
        </p:nvSpPr>
        <p:spPr>
          <a:xfrm>
            <a:off x="3160838" y="1891900"/>
            <a:ext cx="3506100" cy="318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ENSG00000243485    MIR1302-10</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ENSG00000237613    FAM138A</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ENSG00000186092    OR4F5</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ENSG00000238009    RP11-34P13.7</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ENSG00000239945    RP11-34P13.8</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ENSG00000237683    AL627309.1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ENSG00000239906    RP11-34P13.14</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ENSG00000241599    RP11-34P13.9</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ENSG00000228463    AP006222.2</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ENSG00000237094    RP4-669L17.10</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ENSG00000235249    OR4F29</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ENSG00000236601    RP4-669L17.2</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ENSG00000236743    RP5-857K21.15</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ENSG00000231709    RP5-857K21.1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a:t>
            </a:r>
            <a:endParaRPr sz="1300" b="0" i="0" u="none" strike="noStrike" cap="none">
              <a:solidFill>
                <a:srgbClr val="000000"/>
              </a:solidFill>
              <a:latin typeface="Roboto Mono"/>
              <a:ea typeface="Roboto Mono"/>
              <a:cs typeface="Roboto Mono"/>
              <a:sym typeface="Roboto Mono"/>
            </a:endParaRPr>
          </a:p>
        </p:txBody>
      </p:sp>
      <p:sp>
        <p:nvSpPr>
          <p:cNvPr id="243" name="Google Shape;243;p28"/>
          <p:cNvSpPr txBox="1"/>
          <p:nvPr/>
        </p:nvSpPr>
        <p:spPr>
          <a:xfrm>
            <a:off x="6567938" y="1891900"/>
            <a:ext cx="3000000" cy="318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AAACATACAACCAC-1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AAACATTGAGCTAC-1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AAACATTGATCAGC-1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AAACCGTGCTTCCG-1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AAACCGTGTATGCG-1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AAACGCACTGGTAC-1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AAACGCTGACCAGT-1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AAACGCTGGTTCTT-1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AAACGCTGTAGCCA-1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AAACGCTGTTTCTG-1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AAACTTGAAAAACG-1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AAACTTGATCCAGA-1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AAAGAGACGAGATA-1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AAAGAGACGCGAGA-1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a:t>
            </a:r>
            <a:endParaRPr sz="1300" b="0" i="0" u="none" strike="noStrike" cap="none">
              <a:solidFill>
                <a:srgbClr val="000000"/>
              </a:solidFill>
              <a:latin typeface="Roboto Mono"/>
              <a:ea typeface="Roboto Mono"/>
              <a:cs typeface="Roboto Mono"/>
              <a:sym typeface="Roboto Mono"/>
            </a:endParaRPr>
          </a:p>
        </p:txBody>
      </p:sp>
      <p:sp>
        <p:nvSpPr>
          <p:cNvPr id="244" name="Google Shape;244;p28"/>
          <p:cNvSpPr txBox="1"/>
          <p:nvPr/>
        </p:nvSpPr>
        <p:spPr>
          <a:xfrm>
            <a:off x="389963" y="1891900"/>
            <a:ext cx="3281400" cy="318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%%MatrixMarket matrix coordinate real general</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32738    2700    2286884</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32709    1    4</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32707    1    1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32706    1    10</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32704    1    1</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32703    1    5</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32702    1    6</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32700    1    10</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32699    1    25</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32698    1    3</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Roboto Mono"/>
                <a:ea typeface="Roboto Mono"/>
                <a:cs typeface="Roboto Mono"/>
                <a:sym typeface="Roboto Mono"/>
              </a:rPr>
              <a:t>32697    1    8</a:t>
            </a:r>
            <a:endParaRPr sz="1300" b="0"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solidFill>
                  <a:srgbClr val="000000"/>
                </a:solidFill>
                <a:latin typeface="Roboto Mono"/>
                <a:ea typeface="Roboto Mono"/>
                <a:cs typeface="Roboto Mono"/>
                <a:sym typeface="Roboto Mono"/>
              </a:rPr>
              <a:t>…</a:t>
            </a:r>
            <a:endParaRPr sz="1300" b="0" i="0" u="none" strike="noStrike" cap="none">
              <a:solidFill>
                <a:srgbClr val="000000"/>
              </a:solidFill>
              <a:latin typeface="Roboto Mono"/>
              <a:ea typeface="Roboto Mono"/>
              <a:cs typeface="Roboto Mono"/>
              <a:sym typeface="Roboto Mono"/>
            </a:endParaRPr>
          </a:p>
        </p:txBody>
      </p:sp>
      <p:sp>
        <p:nvSpPr>
          <p:cNvPr id="245" name="Google Shape;245;p28"/>
          <p:cNvSpPr txBox="1"/>
          <p:nvPr/>
        </p:nvSpPr>
        <p:spPr>
          <a:xfrm>
            <a:off x="435609" y="957025"/>
            <a:ext cx="749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t>Sparse matrix format only includes non-zero counts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Counts Matrix</a:t>
            </a:r>
            <a:endParaRPr/>
          </a:p>
        </p:txBody>
      </p:sp>
      <p:pic>
        <p:nvPicPr>
          <p:cNvPr id="252" name="Google Shape;252;p29"/>
          <p:cNvPicPr preferRelativeResize="0"/>
          <p:nvPr/>
        </p:nvPicPr>
        <p:blipFill>
          <a:blip r:embed="rId3">
            <a:alphaModFix/>
          </a:blip>
          <a:stretch>
            <a:fillRect/>
          </a:stretch>
        </p:blipFill>
        <p:spPr>
          <a:xfrm>
            <a:off x="1576763" y="1532935"/>
            <a:ext cx="4890804" cy="4140314"/>
          </a:xfrm>
          <a:prstGeom prst="rect">
            <a:avLst/>
          </a:prstGeom>
          <a:noFill/>
          <a:ln>
            <a:noFill/>
          </a:ln>
        </p:spPr>
      </p:pic>
      <p:sp>
        <p:nvSpPr>
          <p:cNvPr id="253" name="Google Shape;253;p29"/>
          <p:cNvSpPr txBox="1"/>
          <p:nvPr/>
        </p:nvSpPr>
        <p:spPr>
          <a:xfrm>
            <a:off x="1961334" y="1051650"/>
            <a:ext cx="431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Cell barcodes</a:t>
            </a:r>
            <a:endParaRPr/>
          </a:p>
        </p:txBody>
      </p:sp>
      <p:sp>
        <p:nvSpPr>
          <p:cNvPr id="254" name="Google Shape;254;p29"/>
          <p:cNvSpPr txBox="1"/>
          <p:nvPr/>
        </p:nvSpPr>
        <p:spPr>
          <a:xfrm rot="-5400000">
            <a:off x="-641500" y="3529462"/>
            <a:ext cx="3719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Features</a:t>
            </a:r>
            <a:endParaRPr/>
          </a:p>
        </p:txBody>
      </p:sp>
      <p:sp>
        <p:nvSpPr>
          <p:cNvPr id="255" name="Google Shape;255;p29"/>
          <p:cNvSpPr txBox="1"/>
          <p:nvPr/>
        </p:nvSpPr>
        <p:spPr>
          <a:xfrm>
            <a:off x="6520154" y="3488863"/>
            <a:ext cx="160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Counts</a:t>
            </a:r>
            <a:endParaRPr/>
          </a:p>
        </p:txBody>
      </p:sp>
      <p:cxnSp>
        <p:nvCxnSpPr>
          <p:cNvPr id="256" name="Google Shape;256;p29"/>
          <p:cNvCxnSpPr>
            <a:stCxn id="255" idx="1"/>
          </p:cNvCxnSpPr>
          <p:nvPr/>
        </p:nvCxnSpPr>
        <p:spPr>
          <a:xfrm flipH="1">
            <a:off x="5216354" y="3688963"/>
            <a:ext cx="1303800" cy="547200"/>
          </a:xfrm>
          <a:prstGeom prst="straightConnector1">
            <a:avLst/>
          </a:prstGeom>
          <a:noFill/>
          <a:ln w="9525" cap="flat" cmpd="sng">
            <a:solidFill>
              <a:srgbClr val="006DAE"/>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a:spLocks noGrp="1"/>
          </p:cNvSpPr>
          <p:nvPr>
            <p:ph type="ctrTitle"/>
          </p:nvPr>
        </p:nvSpPr>
        <p:spPr>
          <a:xfrm>
            <a:off x="274300" y="2511425"/>
            <a:ext cx="5572500" cy="14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75" b="1"/>
              <a:t>Single Cell Analysis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Huge Number of Single Cell Analysis Tools</a:t>
            </a:r>
            <a:endParaRPr/>
          </a:p>
        </p:txBody>
      </p:sp>
      <p:sp>
        <p:nvSpPr>
          <p:cNvPr id="269" name="Google Shape;269;p31"/>
          <p:cNvSpPr txBox="1"/>
          <p:nvPr/>
        </p:nvSpPr>
        <p:spPr>
          <a:xfrm>
            <a:off x="126910" y="4099434"/>
            <a:ext cx="8890200" cy="1313700"/>
          </a:xfrm>
          <a:prstGeom prst="rect">
            <a:avLst/>
          </a:prstGeom>
          <a:noFill/>
          <a:ln>
            <a:noFill/>
          </a:ln>
        </p:spPr>
        <p:txBody>
          <a:bodyPr spcFirstLastPara="1" wrap="square" lIns="91425" tIns="45700" rIns="91425" bIns="45700" anchor="t" anchorCtr="0">
            <a:noAutofit/>
          </a:bodyPr>
          <a:lstStyle/>
          <a:p>
            <a:pPr marL="0" lvl="0" indent="0" algn="l" rtl="0">
              <a:lnSpc>
                <a:spcPct val="105000"/>
              </a:lnSpc>
              <a:spcBef>
                <a:spcPts val="0"/>
              </a:spcBef>
              <a:spcAft>
                <a:spcPts val="0"/>
              </a:spcAft>
              <a:buNone/>
            </a:pPr>
            <a:r>
              <a:rPr lang="en-US" sz="1500">
                <a:solidFill>
                  <a:srgbClr val="000000"/>
                </a:solidFill>
              </a:rPr>
              <a:t>With so many tools, how do you then pick which one to use?</a:t>
            </a:r>
            <a:endParaRPr sz="1500">
              <a:solidFill>
                <a:srgbClr val="000000"/>
              </a:solidFill>
            </a:endParaRPr>
          </a:p>
          <a:p>
            <a:pPr marL="0" lvl="0" indent="0" algn="l" rtl="0">
              <a:lnSpc>
                <a:spcPct val="105000"/>
              </a:lnSpc>
              <a:spcBef>
                <a:spcPts val="1200"/>
              </a:spcBef>
              <a:spcAft>
                <a:spcPts val="0"/>
              </a:spcAft>
              <a:buNone/>
            </a:pPr>
            <a:r>
              <a:rPr lang="en-US" sz="1500">
                <a:solidFill>
                  <a:srgbClr val="000000"/>
                </a:solidFill>
              </a:rPr>
              <a:t>R is very popular, python is catching up</a:t>
            </a:r>
            <a:endParaRPr sz="1500">
              <a:solidFill>
                <a:srgbClr val="000000"/>
              </a:solidFill>
            </a:endParaRPr>
          </a:p>
          <a:p>
            <a:pPr marL="0" lvl="0" indent="0" algn="l" rtl="0">
              <a:lnSpc>
                <a:spcPct val="105000"/>
              </a:lnSpc>
              <a:spcBef>
                <a:spcPts val="1200"/>
              </a:spcBef>
              <a:spcAft>
                <a:spcPts val="1200"/>
              </a:spcAft>
              <a:buNone/>
            </a:pPr>
            <a:r>
              <a:rPr lang="en-US" sz="1500">
                <a:solidFill>
                  <a:srgbClr val="000000"/>
                </a:solidFill>
              </a:rPr>
              <a:t>Most tools are capable of performing general analysis tasks - some will have specialised types of analysis only that particular tool can perform</a:t>
            </a:r>
            <a:endParaRPr sz="1500">
              <a:solidFill>
                <a:srgbClr val="000000"/>
              </a:solidFill>
            </a:endParaRPr>
          </a:p>
        </p:txBody>
      </p:sp>
      <p:pic>
        <p:nvPicPr>
          <p:cNvPr id="270" name="Google Shape;270;p31"/>
          <p:cNvPicPr preferRelativeResize="0"/>
          <p:nvPr/>
        </p:nvPicPr>
        <p:blipFill rotWithShape="1">
          <a:blip r:embed="rId3">
            <a:alphaModFix/>
          </a:blip>
          <a:srcRect t="2171" b="2180"/>
          <a:stretch/>
        </p:blipFill>
        <p:spPr>
          <a:xfrm>
            <a:off x="126900" y="1299100"/>
            <a:ext cx="2684040" cy="2588125"/>
          </a:xfrm>
          <a:prstGeom prst="rect">
            <a:avLst/>
          </a:prstGeom>
          <a:noFill/>
          <a:ln>
            <a:noFill/>
          </a:ln>
        </p:spPr>
      </p:pic>
      <p:pic>
        <p:nvPicPr>
          <p:cNvPr id="271" name="Google Shape;271;p31"/>
          <p:cNvPicPr preferRelativeResize="0"/>
          <p:nvPr/>
        </p:nvPicPr>
        <p:blipFill rotWithShape="1">
          <a:blip r:embed="rId4">
            <a:alphaModFix/>
          </a:blip>
          <a:srcRect t="8190" b="-8190"/>
          <a:stretch/>
        </p:blipFill>
        <p:spPr>
          <a:xfrm>
            <a:off x="5649695" y="1830090"/>
            <a:ext cx="2838771" cy="2111143"/>
          </a:xfrm>
          <a:prstGeom prst="rect">
            <a:avLst/>
          </a:prstGeom>
          <a:noFill/>
          <a:ln>
            <a:noFill/>
          </a:ln>
        </p:spPr>
      </p:pic>
      <p:pic>
        <p:nvPicPr>
          <p:cNvPr id="272" name="Google Shape;272;p31"/>
          <p:cNvPicPr preferRelativeResize="0"/>
          <p:nvPr/>
        </p:nvPicPr>
        <p:blipFill>
          <a:blip r:embed="rId5">
            <a:alphaModFix/>
          </a:blip>
          <a:stretch>
            <a:fillRect/>
          </a:stretch>
        </p:blipFill>
        <p:spPr>
          <a:xfrm>
            <a:off x="2810936" y="1704853"/>
            <a:ext cx="2838773" cy="2111141"/>
          </a:xfrm>
          <a:prstGeom prst="rect">
            <a:avLst/>
          </a:prstGeom>
          <a:noFill/>
          <a:ln>
            <a:noFill/>
          </a:ln>
        </p:spPr>
      </p:pic>
      <p:sp>
        <p:nvSpPr>
          <p:cNvPr id="273" name="Google Shape;273;p31"/>
          <p:cNvSpPr txBox="1"/>
          <p:nvPr/>
        </p:nvSpPr>
        <p:spPr>
          <a:xfrm>
            <a:off x="2953447" y="3460629"/>
            <a:ext cx="255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Oct 2019</a:t>
            </a:r>
            <a:endParaRPr sz="900"/>
          </a:p>
        </p:txBody>
      </p:sp>
      <p:sp>
        <p:nvSpPr>
          <p:cNvPr id="274" name="Google Shape;274;p31"/>
          <p:cNvSpPr txBox="1"/>
          <p:nvPr/>
        </p:nvSpPr>
        <p:spPr>
          <a:xfrm>
            <a:off x="5758800" y="3460629"/>
            <a:ext cx="3225300" cy="35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t>Oct 2022 - source: </a:t>
            </a:r>
            <a:r>
              <a:rPr lang="en-US" sz="1125" u="sng">
                <a:solidFill>
                  <a:srgbClr val="0097A7"/>
                </a:solidFill>
                <a:hlinkClick r:id="rId6">
                  <a:extLst>
                    <a:ext uri="{A12FA001-AC4F-418D-AE19-62706E023703}">
                      <ahyp:hlinkClr xmlns:ahyp="http://schemas.microsoft.com/office/drawing/2018/hyperlinkcolor" val="tx"/>
                    </a:ext>
                  </a:extLst>
                </a:hlinkClick>
              </a:rPr>
              <a:t>https://www.scrna-tools.org</a:t>
            </a:r>
            <a:endParaRPr sz="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Analysis Ecosystems</a:t>
            </a:r>
            <a:endParaRPr/>
          </a:p>
        </p:txBody>
      </p:sp>
      <p:sp>
        <p:nvSpPr>
          <p:cNvPr id="281" name="Google Shape;281;p32"/>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sp>
        <p:nvSpPr>
          <p:cNvPr id="282" name="Google Shape;282;p32"/>
          <p:cNvSpPr txBox="1"/>
          <p:nvPr/>
        </p:nvSpPr>
        <p:spPr>
          <a:xfrm>
            <a:off x="4238725" y="3772075"/>
            <a:ext cx="900000" cy="21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Seurat object</a:t>
            </a:r>
            <a:endParaRPr sz="800"/>
          </a:p>
        </p:txBody>
      </p:sp>
      <p:sp>
        <p:nvSpPr>
          <p:cNvPr id="283" name="Google Shape;283;p32"/>
          <p:cNvSpPr/>
          <p:nvPr/>
        </p:nvSpPr>
        <p:spPr>
          <a:xfrm>
            <a:off x="3304225" y="3709850"/>
            <a:ext cx="2850900" cy="1615800"/>
          </a:xfrm>
          <a:prstGeom prst="roundRect">
            <a:avLst>
              <a:gd name="adj" fmla="val 16667"/>
            </a:avLst>
          </a:prstGeom>
          <a:noFill/>
          <a:ln w="25400" cap="flat" cmpd="sng">
            <a:solidFill>
              <a:srgbClr val="00AC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284" name="Google Shape;284;p32"/>
          <p:cNvSpPr/>
          <p:nvPr/>
        </p:nvSpPr>
        <p:spPr>
          <a:xfrm>
            <a:off x="4030875" y="3748800"/>
            <a:ext cx="1416000" cy="4560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285" name="Google Shape;285;p32"/>
          <p:cNvSpPr/>
          <p:nvPr/>
        </p:nvSpPr>
        <p:spPr>
          <a:xfrm>
            <a:off x="4259725" y="3765925"/>
            <a:ext cx="971700" cy="1968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286" name="Google Shape;286;p32"/>
          <p:cNvSpPr txBox="1"/>
          <p:nvPr/>
        </p:nvSpPr>
        <p:spPr>
          <a:xfrm>
            <a:off x="760845" y="3736631"/>
            <a:ext cx="1551300" cy="21540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SingleCellExperiment</a:t>
            </a:r>
            <a:endParaRPr sz="800" b="0" i="0" u="none" strike="noStrike" cap="none">
              <a:solidFill>
                <a:srgbClr val="000000"/>
              </a:solidFill>
              <a:latin typeface="Arial"/>
              <a:ea typeface="Arial"/>
              <a:cs typeface="Arial"/>
              <a:sym typeface="Arial"/>
            </a:endParaRPr>
          </a:p>
        </p:txBody>
      </p:sp>
      <p:sp>
        <p:nvSpPr>
          <p:cNvPr id="287" name="Google Shape;287;p32"/>
          <p:cNvSpPr/>
          <p:nvPr/>
        </p:nvSpPr>
        <p:spPr>
          <a:xfrm>
            <a:off x="796361" y="3752761"/>
            <a:ext cx="1480500" cy="1968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288" name="Google Shape;288;p32"/>
          <p:cNvSpPr/>
          <p:nvPr/>
        </p:nvSpPr>
        <p:spPr>
          <a:xfrm>
            <a:off x="146700" y="3709850"/>
            <a:ext cx="2850900" cy="1615800"/>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289" name="Google Shape;289;p32"/>
          <p:cNvSpPr/>
          <p:nvPr/>
        </p:nvSpPr>
        <p:spPr>
          <a:xfrm>
            <a:off x="262982" y="3749610"/>
            <a:ext cx="2596500" cy="15333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pic>
        <p:nvPicPr>
          <p:cNvPr id="290" name="Google Shape;290;p32"/>
          <p:cNvPicPr preferRelativeResize="0"/>
          <p:nvPr/>
        </p:nvPicPr>
        <p:blipFill rotWithShape="1">
          <a:blip r:embed="rId3">
            <a:alphaModFix/>
          </a:blip>
          <a:srcRect/>
          <a:stretch/>
        </p:blipFill>
        <p:spPr>
          <a:xfrm>
            <a:off x="6632725" y="1713775"/>
            <a:ext cx="1697068" cy="742950"/>
          </a:xfrm>
          <a:prstGeom prst="rect">
            <a:avLst/>
          </a:prstGeom>
          <a:noFill/>
          <a:ln>
            <a:noFill/>
          </a:ln>
        </p:spPr>
      </p:pic>
      <p:pic>
        <p:nvPicPr>
          <p:cNvPr id="291" name="Google Shape;291;p32"/>
          <p:cNvPicPr preferRelativeResize="0"/>
          <p:nvPr/>
        </p:nvPicPr>
        <p:blipFill>
          <a:blip r:embed="rId4">
            <a:alphaModFix/>
          </a:blip>
          <a:stretch>
            <a:fillRect/>
          </a:stretch>
        </p:blipFill>
        <p:spPr>
          <a:xfrm>
            <a:off x="413775" y="1713775"/>
            <a:ext cx="2476500" cy="742950"/>
          </a:xfrm>
          <a:prstGeom prst="rect">
            <a:avLst/>
          </a:prstGeom>
          <a:noFill/>
          <a:ln>
            <a:noFill/>
          </a:ln>
        </p:spPr>
      </p:pic>
      <p:pic>
        <p:nvPicPr>
          <p:cNvPr id="292" name="Google Shape;292;p32"/>
          <p:cNvPicPr preferRelativeResize="0"/>
          <p:nvPr/>
        </p:nvPicPr>
        <p:blipFill>
          <a:blip r:embed="rId5">
            <a:alphaModFix/>
          </a:blip>
          <a:stretch>
            <a:fillRect/>
          </a:stretch>
        </p:blipFill>
        <p:spPr>
          <a:xfrm>
            <a:off x="3160550" y="1713775"/>
            <a:ext cx="3080701" cy="742950"/>
          </a:xfrm>
          <a:prstGeom prst="rect">
            <a:avLst/>
          </a:prstGeom>
          <a:noFill/>
          <a:ln>
            <a:noFill/>
          </a:ln>
        </p:spPr>
      </p:pic>
      <p:sp>
        <p:nvSpPr>
          <p:cNvPr id="293" name="Google Shape;293;p32"/>
          <p:cNvSpPr txBox="1"/>
          <p:nvPr/>
        </p:nvSpPr>
        <p:spPr>
          <a:xfrm>
            <a:off x="6241250" y="2502038"/>
            <a:ext cx="2850900" cy="1028400"/>
          </a:xfrm>
          <a:prstGeom prst="rect">
            <a:avLst/>
          </a:prstGeom>
          <a:noFill/>
          <a:ln>
            <a:noFill/>
          </a:ln>
        </p:spPr>
        <p:txBody>
          <a:bodyPr spcFirstLastPara="1" wrap="square" lIns="91425" tIns="91425" rIns="91425" bIns="91425" anchor="t" anchorCtr="0">
            <a:noAutofit/>
          </a:bodyPr>
          <a:lstStyle/>
          <a:p>
            <a:pPr marL="0" lvl="0" indent="0" algn="l" rtl="0">
              <a:spcBef>
                <a:spcPts val="480"/>
              </a:spcBef>
              <a:spcAft>
                <a:spcPts val="0"/>
              </a:spcAft>
              <a:buNone/>
            </a:pPr>
            <a:r>
              <a:rPr lang="en-US" sz="1000" b="1"/>
              <a:t>Scanpy: </a:t>
            </a:r>
            <a:r>
              <a:rPr lang="en-US" sz="1000" b="1">
                <a:solidFill>
                  <a:srgbClr val="000000"/>
                </a:solidFill>
              </a:rPr>
              <a:t>Python</a:t>
            </a:r>
            <a:endParaRPr sz="1000" b="1">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t>T</a:t>
            </a:r>
            <a:r>
              <a:rPr lang="en-US" sz="1000">
                <a:solidFill>
                  <a:srgbClr val="000000"/>
                </a:solidFill>
              </a:rPr>
              <a:t>oolkit for single cell analysis</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Uses the </a:t>
            </a:r>
            <a:r>
              <a:rPr lang="en-US" sz="1000" b="1" i="1">
                <a:solidFill>
                  <a:srgbClr val="009FDA"/>
                </a:solidFill>
              </a:rPr>
              <a:t>anndata</a:t>
            </a:r>
            <a:r>
              <a:rPr lang="en-US" sz="1000">
                <a:solidFill>
                  <a:srgbClr val="000000"/>
                </a:solidFill>
              </a:rPr>
              <a:t> class</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Large ecosystem of tools that integrate with scanpy</a:t>
            </a:r>
            <a:endParaRPr sz="1000">
              <a:solidFill>
                <a:srgbClr val="000000"/>
              </a:solidFill>
            </a:endParaRPr>
          </a:p>
          <a:p>
            <a:pPr marL="457200" lvl="0" indent="-228600" algn="l" rtl="0">
              <a:spcBef>
                <a:spcPts val="480"/>
              </a:spcBef>
              <a:spcAft>
                <a:spcPts val="0"/>
              </a:spcAft>
              <a:buNone/>
            </a:pPr>
            <a:endParaRPr sz="1000">
              <a:solidFill>
                <a:srgbClr val="000000"/>
              </a:solidFill>
            </a:endParaRPr>
          </a:p>
          <a:p>
            <a:pPr marL="457200" lvl="0" indent="-228600" algn="l" rtl="0">
              <a:spcBef>
                <a:spcPts val="480"/>
              </a:spcBef>
              <a:spcAft>
                <a:spcPts val="0"/>
              </a:spcAft>
              <a:buNone/>
            </a:pPr>
            <a:endParaRPr sz="1000">
              <a:solidFill>
                <a:srgbClr val="000000"/>
              </a:solidFill>
            </a:endParaRPr>
          </a:p>
        </p:txBody>
      </p:sp>
      <p:sp>
        <p:nvSpPr>
          <p:cNvPr id="294" name="Google Shape;294;p32"/>
          <p:cNvSpPr/>
          <p:nvPr/>
        </p:nvSpPr>
        <p:spPr>
          <a:xfrm>
            <a:off x="6469550" y="3709850"/>
            <a:ext cx="2476500" cy="1615800"/>
          </a:xfrm>
          <a:prstGeom prst="roundRect">
            <a:avLst>
              <a:gd name="adj" fmla="val 16667"/>
            </a:avLst>
          </a:prstGeom>
          <a:noFill/>
          <a:ln w="25400" cap="flat" cmpd="sng">
            <a:solidFill>
              <a:srgbClr val="F1C2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FFFFFF"/>
              </a:solidFill>
              <a:latin typeface="Arial"/>
              <a:ea typeface="Arial"/>
              <a:cs typeface="Arial"/>
              <a:sym typeface="Arial"/>
            </a:endParaRPr>
          </a:p>
        </p:txBody>
      </p:sp>
      <p:sp>
        <p:nvSpPr>
          <p:cNvPr id="295" name="Google Shape;295;p32"/>
          <p:cNvSpPr txBox="1"/>
          <p:nvPr/>
        </p:nvSpPr>
        <p:spPr>
          <a:xfrm>
            <a:off x="7457264" y="3772069"/>
            <a:ext cx="620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AnnData</a:t>
            </a:r>
            <a:endParaRPr sz="800" b="0" i="0" u="none" strike="noStrike" cap="none">
              <a:solidFill>
                <a:srgbClr val="000000"/>
              </a:solidFill>
              <a:latin typeface="Arial"/>
              <a:ea typeface="Arial"/>
              <a:cs typeface="Arial"/>
              <a:sym typeface="Arial"/>
            </a:endParaRPr>
          </a:p>
        </p:txBody>
      </p:sp>
      <p:sp>
        <p:nvSpPr>
          <p:cNvPr id="296" name="Google Shape;296;p32"/>
          <p:cNvSpPr/>
          <p:nvPr/>
        </p:nvSpPr>
        <p:spPr>
          <a:xfrm>
            <a:off x="7457263" y="3765906"/>
            <a:ext cx="620400" cy="1965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297" name="Google Shape;297;p32"/>
          <p:cNvSpPr txBox="1"/>
          <p:nvPr/>
        </p:nvSpPr>
        <p:spPr>
          <a:xfrm>
            <a:off x="6731973" y="3979719"/>
            <a:ext cx="5508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Scanpy</a:t>
            </a:r>
            <a:endParaRPr sz="800" b="0" i="0" u="none" strike="noStrike" cap="none">
              <a:solidFill>
                <a:srgbClr val="000000"/>
              </a:solidFill>
              <a:latin typeface="Arial"/>
              <a:ea typeface="Arial"/>
              <a:cs typeface="Arial"/>
              <a:sym typeface="Arial"/>
            </a:endParaRPr>
          </a:p>
        </p:txBody>
      </p:sp>
      <p:sp>
        <p:nvSpPr>
          <p:cNvPr id="298" name="Google Shape;298;p32"/>
          <p:cNvSpPr txBox="1"/>
          <p:nvPr/>
        </p:nvSpPr>
        <p:spPr>
          <a:xfrm>
            <a:off x="8129340" y="3979719"/>
            <a:ext cx="509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scVelo</a:t>
            </a:r>
            <a:endParaRPr sz="800" b="0" i="0" u="none" strike="noStrike" cap="none">
              <a:solidFill>
                <a:srgbClr val="000000"/>
              </a:solidFill>
              <a:latin typeface="Arial"/>
              <a:ea typeface="Arial"/>
              <a:cs typeface="Arial"/>
              <a:sym typeface="Arial"/>
            </a:endParaRPr>
          </a:p>
        </p:txBody>
      </p:sp>
      <p:sp>
        <p:nvSpPr>
          <p:cNvPr id="299" name="Google Shape;299;p32"/>
          <p:cNvSpPr txBox="1"/>
          <p:nvPr/>
        </p:nvSpPr>
        <p:spPr>
          <a:xfrm>
            <a:off x="7489174" y="5030550"/>
            <a:ext cx="1208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And many others…</a:t>
            </a:r>
            <a:endParaRPr sz="800"/>
          </a:p>
        </p:txBody>
      </p:sp>
      <p:sp>
        <p:nvSpPr>
          <p:cNvPr id="300" name="Google Shape;300;p32"/>
          <p:cNvSpPr txBox="1"/>
          <p:nvPr/>
        </p:nvSpPr>
        <p:spPr>
          <a:xfrm>
            <a:off x="6709139" y="4470148"/>
            <a:ext cx="543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MAGIC</a:t>
            </a:r>
            <a:endParaRPr sz="800"/>
          </a:p>
        </p:txBody>
      </p:sp>
      <p:sp>
        <p:nvSpPr>
          <p:cNvPr id="301" name="Google Shape;301;p32"/>
          <p:cNvSpPr txBox="1"/>
          <p:nvPr/>
        </p:nvSpPr>
        <p:spPr>
          <a:xfrm>
            <a:off x="6687766" y="4666445"/>
            <a:ext cx="5577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Palantir</a:t>
            </a:r>
            <a:endParaRPr sz="800"/>
          </a:p>
        </p:txBody>
      </p:sp>
      <p:sp>
        <p:nvSpPr>
          <p:cNvPr id="302" name="Google Shape;302;p32"/>
          <p:cNvSpPr txBox="1"/>
          <p:nvPr/>
        </p:nvSpPr>
        <p:spPr>
          <a:xfrm>
            <a:off x="7405578" y="4687003"/>
            <a:ext cx="6411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Harmony</a:t>
            </a:r>
            <a:endParaRPr sz="800"/>
          </a:p>
        </p:txBody>
      </p:sp>
      <p:sp>
        <p:nvSpPr>
          <p:cNvPr id="303" name="Google Shape;303;p32"/>
          <p:cNvSpPr txBox="1"/>
          <p:nvPr/>
        </p:nvSpPr>
        <p:spPr>
          <a:xfrm>
            <a:off x="8147404" y="4703600"/>
            <a:ext cx="5712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bbknn</a:t>
            </a:r>
            <a:endParaRPr sz="800" b="0" i="0" u="none" strike="noStrike" cap="none">
              <a:solidFill>
                <a:srgbClr val="000000"/>
              </a:solidFill>
              <a:latin typeface="Arial"/>
              <a:ea typeface="Arial"/>
              <a:cs typeface="Arial"/>
              <a:sym typeface="Arial"/>
            </a:endParaRPr>
          </a:p>
        </p:txBody>
      </p:sp>
      <p:sp>
        <p:nvSpPr>
          <p:cNvPr id="304" name="Google Shape;304;p32"/>
          <p:cNvSpPr txBox="1"/>
          <p:nvPr/>
        </p:nvSpPr>
        <p:spPr>
          <a:xfrm>
            <a:off x="8120061" y="4216822"/>
            <a:ext cx="5712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scrublet</a:t>
            </a:r>
            <a:endParaRPr sz="800" b="0" i="0" u="none" strike="noStrike" cap="none">
              <a:solidFill>
                <a:srgbClr val="000000"/>
              </a:solidFill>
              <a:latin typeface="Arial"/>
              <a:ea typeface="Arial"/>
              <a:cs typeface="Arial"/>
              <a:sym typeface="Arial"/>
            </a:endParaRPr>
          </a:p>
        </p:txBody>
      </p:sp>
      <p:sp>
        <p:nvSpPr>
          <p:cNvPr id="305" name="Google Shape;305;p32"/>
          <p:cNvSpPr txBox="1"/>
          <p:nvPr/>
        </p:nvSpPr>
        <p:spPr>
          <a:xfrm>
            <a:off x="7370306" y="4020249"/>
            <a:ext cx="6423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CellRank</a:t>
            </a:r>
            <a:endParaRPr sz="800" b="0" i="0" u="none" strike="noStrike" cap="none">
              <a:solidFill>
                <a:srgbClr val="000000"/>
              </a:solidFill>
              <a:latin typeface="Arial"/>
              <a:ea typeface="Arial"/>
              <a:cs typeface="Arial"/>
              <a:sym typeface="Arial"/>
            </a:endParaRPr>
          </a:p>
        </p:txBody>
      </p:sp>
      <p:sp>
        <p:nvSpPr>
          <p:cNvPr id="306" name="Google Shape;306;p32"/>
          <p:cNvSpPr txBox="1"/>
          <p:nvPr/>
        </p:nvSpPr>
        <p:spPr>
          <a:xfrm>
            <a:off x="7366663" y="4233041"/>
            <a:ext cx="718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CellOracle</a:t>
            </a:r>
            <a:endParaRPr sz="800" b="0" i="0" u="none" strike="noStrike" cap="none">
              <a:solidFill>
                <a:srgbClr val="000000"/>
              </a:solidFill>
              <a:latin typeface="Arial"/>
              <a:ea typeface="Arial"/>
              <a:cs typeface="Arial"/>
              <a:sym typeface="Arial"/>
            </a:endParaRPr>
          </a:p>
        </p:txBody>
      </p:sp>
      <p:sp>
        <p:nvSpPr>
          <p:cNvPr id="307" name="Google Shape;307;p32"/>
          <p:cNvSpPr txBox="1"/>
          <p:nvPr/>
        </p:nvSpPr>
        <p:spPr>
          <a:xfrm>
            <a:off x="8127548" y="4499463"/>
            <a:ext cx="5517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PHATE</a:t>
            </a:r>
            <a:endParaRPr sz="800"/>
          </a:p>
        </p:txBody>
      </p:sp>
      <p:sp>
        <p:nvSpPr>
          <p:cNvPr id="308" name="Google Shape;308;p32"/>
          <p:cNvSpPr txBox="1"/>
          <p:nvPr/>
        </p:nvSpPr>
        <p:spPr>
          <a:xfrm>
            <a:off x="7383841" y="4449743"/>
            <a:ext cx="615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SPRING</a:t>
            </a:r>
            <a:endParaRPr sz="800"/>
          </a:p>
        </p:txBody>
      </p:sp>
      <p:sp>
        <p:nvSpPr>
          <p:cNvPr id="309" name="Google Shape;309;p32"/>
          <p:cNvSpPr txBox="1"/>
          <p:nvPr/>
        </p:nvSpPr>
        <p:spPr>
          <a:xfrm>
            <a:off x="6709139" y="4227843"/>
            <a:ext cx="5856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Cyclone</a:t>
            </a:r>
            <a:endParaRPr sz="800"/>
          </a:p>
        </p:txBody>
      </p:sp>
      <p:sp>
        <p:nvSpPr>
          <p:cNvPr id="310" name="Google Shape;310;p32"/>
          <p:cNvSpPr txBox="1"/>
          <p:nvPr/>
        </p:nvSpPr>
        <p:spPr>
          <a:xfrm>
            <a:off x="6650097" y="4908750"/>
            <a:ext cx="711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Episcanpy</a:t>
            </a:r>
            <a:endParaRPr sz="800" b="0" i="0" u="none" strike="noStrike" cap="none">
              <a:solidFill>
                <a:srgbClr val="000000"/>
              </a:solidFill>
              <a:latin typeface="Arial"/>
              <a:ea typeface="Arial"/>
              <a:cs typeface="Arial"/>
              <a:sym typeface="Arial"/>
            </a:endParaRPr>
          </a:p>
        </p:txBody>
      </p:sp>
      <p:sp>
        <p:nvSpPr>
          <p:cNvPr id="311" name="Google Shape;311;p32"/>
          <p:cNvSpPr txBox="1"/>
          <p:nvPr/>
        </p:nvSpPr>
        <p:spPr>
          <a:xfrm>
            <a:off x="267604" y="3945984"/>
            <a:ext cx="528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Scran</a:t>
            </a:r>
            <a:endParaRPr sz="800"/>
          </a:p>
        </p:txBody>
      </p:sp>
      <p:sp>
        <p:nvSpPr>
          <p:cNvPr id="312" name="Google Shape;312;p32"/>
          <p:cNvSpPr txBox="1"/>
          <p:nvPr/>
        </p:nvSpPr>
        <p:spPr>
          <a:xfrm>
            <a:off x="262982" y="4176030"/>
            <a:ext cx="5688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Scater</a:t>
            </a:r>
            <a:endParaRPr sz="800" b="0" i="0" u="none" strike="noStrike" cap="none">
              <a:solidFill>
                <a:srgbClr val="000000"/>
              </a:solidFill>
              <a:latin typeface="Arial"/>
              <a:ea typeface="Arial"/>
              <a:cs typeface="Arial"/>
              <a:sym typeface="Arial"/>
            </a:endParaRPr>
          </a:p>
        </p:txBody>
      </p:sp>
      <p:sp>
        <p:nvSpPr>
          <p:cNvPr id="313" name="Google Shape;313;p32"/>
          <p:cNvSpPr txBox="1"/>
          <p:nvPr/>
        </p:nvSpPr>
        <p:spPr>
          <a:xfrm>
            <a:off x="1811628" y="4193056"/>
            <a:ext cx="568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Cicero</a:t>
            </a:r>
            <a:endParaRPr sz="800"/>
          </a:p>
        </p:txBody>
      </p:sp>
      <p:sp>
        <p:nvSpPr>
          <p:cNvPr id="314" name="Google Shape;314;p32"/>
          <p:cNvSpPr txBox="1"/>
          <p:nvPr/>
        </p:nvSpPr>
        <p:spPr>
          <a:xfrm>
            <a:off x="2143273" y="4020327"/>
            <a:ext cx="747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Slingshot</a:t>
            </a:r>
            <a:endParaRPr sz="800"/>
          </a:p>
        </p:txBody>
      </p:sp>
      <p:sp>
        <p:nvSpPr>
          <p:cNvPr id="315" name="Google Shape;315;p32"/>
          <p:cNvSpPr txBox="1"/>
          <p:nvPr/>
        </p:nvSpPr>
        <p:spPr>
          <a:xfrm>
            <a:off x="874883" y="4008677"/>
            <a:ext cx="745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batchelor</a:t>
            </a:r>
            <a:endParaRPr sz="800" b="0" i="0" u="none" strike="noStrike" cap="none">
              <a:solidFill>
                <a:srgbClr val="000000"/>
              </a:solidFill>
              <a:latin typeface="Arial"/>
              <a:ea typeface="Arial"/>
              <a:cs typeface="Arial"/>
              <a:sym typeface="Arial"/>
            </a:endParaRPr>
          </a:p>
        </p:txBody>
      </p:sp>
      <p:sp>
        <p:nvSpPr>
          <p:cNvPr id="316" name="Google Shape;316;p32"/>
          <p:cNvSpPr txBox="1"/>
          <p:nvPr/>
        </p:nvSpPr>
        <p:spPr>
          <a:xfrm>
            <a:off x="1038468" y="4659472"/>
            <a:ext cx="6768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BASiCS</a:t>
            </a:r>
            <a:endParaRPr sz="800" b="0" i="0" u="none" strike="noStrike" cap="none">
              <a:solidFill>
                <a:srgbClr val="000000"/>
              </a:solidFill>
              <a:latin typeface="Arial"/>
              <a:ea typeface="Arial"/>
              <a:cs typeface="Arial"/>
              <a:sym typeface="Arial"/>
            </a:endParaRPr>
          </a:p>
        </p:txBody>
      </p:sp>
      <p:sp>
        <p:nvSpPr>
          <p:cNvPr id="317" name="Google Shape;317;p32"/>
          <p:cNvSpPr txBox="1"/>
          <p:nvPr/>
        </p:nvSpPr>
        <p:spPr>
          <a:xfrm>
            <a:off x="339433" y="4890518"/>
            <a:ext cx="900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DropletUtils</a:t>
            </a:r>
            <a:endParaRPr sz="800" b="0" i="0" u="none" strike="noStrike" cap="none">
              <a:solidFill>
                <a:srgbClr val="000000"/>
              </a:solidFill>
              <a:latin typeface="Arial"/>
              <a:ea typeface="Arial"/>
              <a:cs typeface="Arial"/>
              <a:sym typeface="Arial"/>
            </a:endParaRPr>
          </a:p>
        </p:txBody>
      </p:sp>
      <p:sp>
        <p:nvSpPr>
          <p:cNvPr id="318" name="Google Shape;318;p32"/>
          <p:cNvSpPr txBox="1"/>
          <p:nvPr/>
        </p:nvSpPr>
        <p:spPr>
          <a:xfrm>
            <a:off x="340313" y="4404200"/>
            <a:ext cx="474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iSEE</a:t>
            </a:r>
            <a:endParaRPr sz="800" b="0" i="0" u="none" strike="noStrike" cap="none">
              <a:solidFill>
                <a:srgbClr val="000000"/>
              </a:solidFill>
              <a:latin typeface="Arial"/>
              <a:ea typeface="Arial"/>
              <a:cs typeface="Arial"/>
              <a:sym typeface="Arial"/>
            </a:endParaRPr>
          </a:p>
        </p:txBody>
      </p:sp>
      <p:sp>
        <p:nvSpPr>
          <p:cNvPr id="319" name="Google Shape;319;p32"/>
          <p:cNvSpPr txBox="1"/>
          <p:nvPr/>
        </p:nvSpPr>
        <p:spPr>
          <a:xfrm>
            <a:off x="1591369" y="4017468"/>
            <a:ext cx="553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MAST</a:t>
            </a:r>
            <a:endParaRPr sz="800"/>
          </a:p>
        </p:txBody>
      </p:sp>
      <p:sp>
        <p:nvSpPr>
          <p:cNvPr id="320" name="Google Shape;320;p32"/>
          <p:cNvSpPr txBox="1"/>
          <p:nvPr/>
        </p:nvSpPr>
        <p:spPr>
          <a:xfrm>
            <a:off x="961885" y="4229834"/>
            <a:ext cx="658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SingleR</a:t>
            </a:r>
            <a:endParaRPr sz="800" b="0" i="0" u="none" strike="noStrike" cap="none">
              <a:solidFill>
                <a:srgbClr val="000000"/>
              </a:solidFill>
              <a:latin typeface="Arial"/>
              <a:ea typeface="Arial"/>
              <a:cs typeface="Arial"/>
              <a:sym typeface="Arial"/>
            </a:endParaRPr>
          </a:p>
        </p:txBody>
      </p:sp>
      <p:sp>
        <p:nvSpPr>
          <p:cNvPr id="321" name="Google Shape;321;p32"/>
          <p:cNvSpPr txBox="1"/>
          <p:nvPr/>
        </p:nvSpPr>
        <p:spPr>
          <a:xfrm>
            <a:off x="274967" y="4640061"/>
            <a:ext cx="635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SCATE</a:t>
            </a:r>
            <a:endParaRPr sz="800"/>
          </a:p>
        </p:txBody>
      </p:sp>
      <p:sp>
        <p:nvSpPr>
          <p:cNvPr id="322" name="Google Shape;322;p32"/>
          <p:cNvSpPr txBox="1"/>
          <p:nvPr/>
        </p:nvSpPr>
        <p:spPr>
          <a:xfrm>
            <a:off x="1769758" y="4437301"/>
            <a:ext cx="6975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Monocle</a:t>
            </a:r>
            <a:endParaRPr sz="800"/>
          </a:p>
        </p:txBody>
      </p:sp>
      <p:sp>
        <p:nvSpPr>
          <p:cNvPr id="323" name="Google Shape;323;p32"/>
          <p:cNvSpPr txBox="1"/>
          <p:nvPr/>
        </p:nvSpPr>
        <p:spPr>
          <a:xfrm>
            <a:off x="1810296" y="4666706"/>
            <a:ext cx="616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schex</a:t>
            </a:r>
            <a:endParaRPr sz="800" b="0" i="0" u="none" strike="noStrike" cap="none">
              <a:solidFill>
                <a:srgbClr val="000000"/>
              </a:solidFill>
              <a:latin typeface="Arial"/>
              <a:ea typeface="Arial"/>
              <a:cs typeface="Arial"/>
              <a:sym typeface="Arial"/>
            </a:endParaRPr>
          </a:p>
        </p:txBody>
      </p:sp>
      <p:sp>
        <p:nvSpPr>
          <p:cNvPr id="324" name="Google Shape;324;p32"/>
          <p:cNvSpPr txBox="1"/>
          <p:nvPr/>
        </p:nvSpPr>
        <p:spPr>
          <a:xfrm>
            <a:off x="1123677" y="4857129"/>
            <a:ext cx="9717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zellkonverter</a:t>
            </a:r>
            <a:endParaRPr sz="800" b="0" i="0" u="none" strike="noStrike" cap="none">
              <a:solidFill>
                <a:srgbClr val="000000"/>
              </a:solidFill>
              <a:latin typeface="Arial"/>
              <a:ea typeface="Arial"/>
              <a:cs typeface="Arial"/>
              <a:sym typeface="Arial"/>
            </a:endParaRPr>
          </a:p>
        </p:txBody>
      </p:sp>
      <p:sp>
        <p:nvSpPr>
          <p:cNvPr id="325" name="Google Shape;325;p32"/>
          <p:cNvSpPr txBox="1"/>
          <p:nvPr/>
        </p:nvSpPr>
        <p:spPr>
          <a:xfrm>
            <a:off x="956124" y="4434178"/>
            <a:ext cx="7785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chromVar</a:t>
            </a:r>
            <a:endParaRPr sz="800" b="0" i="0" u="none" strike="noStrike" cap="none">
              <a:solidFill>
                <a:srgbClr val="000000"/>
              </a:solidFill>
              <a:latin typeface="Arial"/>
              <a:ea typeface="Arial"/>
              <a:cs typeface="Arial"/>
              <a:sym typeface="Arial"/>
            </a:endParaRPr>
          </a:p>
        </p:txBody>
      </p:sp>
      <p:sp>
        <p:nvSpPr>
          <p:cNvPr id="326" name="Google Shape;326;p32"/>
          <p:cNvSpPr txBox="1"/>
          <p:nvPr/>
        </p:nvSpPr>
        <p:spPr>
          <a:xfrm>
            <a:off x="1038468" y="5086866"/>
            <a:ext cx="13884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And 100s more…</a:t>
            </a:r>
            <a:endParaRPr sz="800"/>
          </a:p>
        </p:txBody>
      </p:sp>
      <p:sp>
        <p:nvSpPr>
          <p:cNvPr id="327" name="Google Shape;327;p32"/>
          <p:cNvSpPr txBox="1"/>
          <p:nvPr/>
        </p:nvSpPr>
        <p:spPr>
          <a:xfrm>
            <a:off x="4178317" y="4015282"/>
            <a:ext cx="1061400" cy="21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Seurat/Signac</a:t>
            </a:r>
            <a:endParaRPr sz="800"/>
          </a:p>
        </p:txBody>
      </p:sp>
      <p:sp>
        <p:nvSpPr>
          <p:cNvPr id="328" name="Google Shape;328;p32"/>
          <p:cNvSpPr txBox="1"/>
          <p:nvPr/>
        </p:nvSpPr>
        <p:spPr>
          <a:xfrm>
            <a:off x="3631201" y="4439161"/>
            <a:ext cx="6975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Monocle</a:t>
            </a:r>
            <a:endParaRPr sz="800"/>
          </a:p>
        </p:txBody>
      </p:sp>
      <p:sp>
        <p:nvSpPr>
          <p:cNvPr id="329" name="Google Shape;329;p32"/>
          <p:cNvSpPr txBox="1"/>
          <p:nvPr/>
        </p:nvSpPr>
        <p:spPr>
          <a:xfrm>
            <a:off x="3636365" y="4977662"/>
            <a:ext cx="616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schex</a:t>
            </a:r>
            <a:endParaRPr sz="800" b="0" i="0" u="none" strike="noStrike" cap="none">
              <a:solidFill>
                <a:srgbClr val="000000"/>
              </a:solidFill>
              <a:latin typeface="Arial"/>
              <a:ea typeface="Arial"/>
              <a:cs typeface="Arial"/>
              <a:sym typeface="Arial"/>
            </a:endParaRPr>
          </a:p>
        </p:txBody>
      </p:sp>
      <p:sp>
        <p:nvSpPr>
          <p:cNvPr id="330" name="Google Shape;330;p32"/>
          <p:cNvSpPr txBox="1"/>
          <p:nvPr/>
        </p:nvSpPr>
        <p:spPr>
          <a:xfrm>
            <a:off x="5387991" y="4431660"/>
            <a:ext cx="568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Cicero</a:t>
            </a:r>
            <a:endParaRPr sz="800"/>
          </a:p>
        </p:txBody>
      </p:sp>
      <p:sp>
        <p:nvSpPr>
          <p:cNvPr id="331" name="Google Shape;331;p32"/>
          <p:cNvSpPr txBox="1"/>
          <p:nvPr/>
        </p:nvSpPr>
        <p:spPr>
          <a:xfrm>
            <a:off x="4642357" y="4703991"/>
            <a:ext cx="7458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batchelor</a:t>
            </a:r>
            <a:endParaRPr sz="800" b="0" i="0" u="none" strike="noStrike" cap="none">
              <a:solidFill>
                <a:srgbClr val="000000"/>
              </a:solidFill>
              <a:latin typeface="Arial"/>
              <a:ea typeface="Arial"/>
              <a:cs typeface="Arial"/>
              <a:sym typeface="Arial"/>
            </a:endParaRPr>
          </a:p>
        </p:txBody>
      </p:sp>
      <p:sp>
        <p:nvSpPr>
          <p:cNvPr id="332" name="Google Shape;332;p32"/>
          <p:cNvSpPr txBox="1"/>
          <p:nvPr/>
        </p:nvSpPr>
        <p:spPr>
          <a:xfrm>
            <a:off x="3631485" y="4708398"/>
            <a:ext cx="7785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chromVar</a:t>
            </a:r>
            <a:endParaRPr sz="800" b="0" i="0" u="none" strike="noStrike" cap="none">
              <a:solidFill>
                <a:srgbClr val="000000"/>
              </a:solidFill>
              <a:latin typeface="Arial"/>
              <a:ea typeface="Arial"/>
              <a:cs typeface="Arial"/>
              <a:sym typeface="Arial"/>
            </a:endParaRPr>
          </a:p>
        </p:txBody>
      </p:sp>
      <p:sp>
        <p:nvSpPr>
          <p:cNvPr id="333" name="Google Shape;333;p32"/>
          <p:cNvSpPr txBox="1"/>
          <p:nvPr/>
        </p:nvSpPr>
        <p:spPr>
          <a:xfrm>
            <a:off x="4634826" y="5059387"/>
            <a:ext cx="13221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And </a:t>
            </a:r>
            <a:r>
              <a:rPr lang="en-US" sz="800"/>
              <a:t>more</a:t>
            </a:r>
            <a:r>
              <a:rPr lang="en-US" sz="800" b="0" i="0" u="none" strike="noStrike" cap="none">
                <a:solidFill>
                  <a:srgbClr val="000000"/>
                </a:solidFill>
                <a:latin typeface="Arial"/>
                <a:ea typeface="Arial"/>
                <a:cs typeface="Arial"/>
                <a:sym typeface="Arial"/>
              </a:rPr>
              <a:t>…</a:t>
            </a:r>
            <a:endParaRPr sz="800"/>
          </a:p>
        </p:txBody>
      </p:sp>
      <p:sp>
        <p:nvSpPr>
          <p:cNvPr id="334" name="Google Shape;334;p32"/>
          <p:cNvSpPr txBox="1"/>
          <p:nvPr/>
        </p:nvSpPr>
        <p:spPr>
          <a:xfrm>
            <a:off x="138900" y="2512525"/>
            <a:ext cx="2850900" cy="12315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None/>
            </a:pPr>
            <a:r>
              <a:rPr lang="en-US" sz="1000" b="1">
                <a:solidFill>
                  <a:srgbClr val="000000"/>
                </a:solidFill>
              </a:rPr>
              <a:t>Bioconductor: R</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Repository of many bioinformatics analysis packages</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Single cell packages in Bioconductor make use of the </a:t>
            </a:r>
            <a:r>
              <a:rPr lang="en-US" sz="1000" b="1" i="1">
                <a:solidFill>
                  <a:srgbClr val="009FDA"/>
                </a:solidFill>
              </a:rPr>
              <a:t>singleCellExperiment</a:t>
            </a:r>
            <a:r>
              <a:rPr lang="en-US" sz="1000">
                <a:solidFill>
                  <a:srgbClr val="000000"/>
                </a:solidFill>
              </a:rPr>
              <a:t> class</a:t>
            </a:r>
            <a:endParaRPr sz="1000">
              <a:solidFill>
                <a:srgbClr val="000000"/>
              </a:solidFill>
            </a:endParaRPr>
          </a:p>
        </p:txBody>
      </p:sp>
      <p:sp>
        <p:nvSpPr>
          <p:cNvPr id="335" name="Google Shape;335;p32"/>
          <p:cNvSpPr txBox="1"/>
          <p:nvPr/>
        </p:nvSpPr>
        <p:spPr>
          <a:xfrm>
            <a:off x="3099725" y="2496363"/>
            <a:ext cx="3141900" cy="10773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Clr>
                <a:srgbClr val="000000"/>
              </a:buClr>
              <a:buSzPts val="1100"/>
              <a:buFont typeface="Arial"/>
              <a:buNone/>
            </a:pPr>
            <a:r>
              <a:rPr lang="en-US" sz="1000" b="1">
                <a:solidFill>
                  <a:srgbClr val="000000"/>
                </a:solidFill>
              </a:rPr>
              <a:t>Seurat (Signac): R</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Twin R packages that has decided to make themselves a one-stop shop for most common single cell analysis tasks</a:t>
            </a:r>
            <a:endParaRPr sz="1000">
              <a:solidFill>
                <a:srgbClr val="000000"/>
              </a:solidFill>
            </a:endParaRPr>
          </a:p>
          <a:p>
            <a:pPr marL="457200" lvl="0" indent="-292100" algn="l" rtl="0">
              <a:spcBef>
                <a:spcPts val="480"/>
              </a:spcBef>
              <a:spcAft>
                <a:spcPts val="0"/>
              </a:spcAft>
              <a:buClr>
                <a:srgbClr val="000000"/>
              </a:buClr>
              <a:buSzPts val="1000"/>
              <a:buFont typeface="Noto Sans Symbols"/>
              <a:buChar char="▪"/>
            </a:pPr>
            <a:r>
              <a:rPr lang="en-US" sz="1000">
                <a:solidFill>
                  <a:srgbClr val="000000"/>
                </a:solidFill>
              </a:rPr>
              <a:t>Uses the </a:t>
            </a:r>
            <a:r>
              <a:rPr lang="en-US" sz="1000" b="1" i="1">
                <a:solidFill>
                  <a:srgbClr val="009FDA"/>
                </a:solidFill>
              </a:rPr>
              <a:t>Seurat</a:t>
            </a:r>
            <a:r>
              <a:rPr lang="en-US" sz="1000">
                <a:solidFill>
                  <a:srgbClr val="000000"/>
                </a:solidFill>
              </a:rPr>
              <a:t> class</a:t>
            </a:r>
            <a:endParaRPr sz="1000">
              <a:solidFill>
                <a:srgbClr val="000000"/>
              </a:solidFill>
            </a:endParaRPr>
          </a:p>
        </p:txBody>
      </p:sp>
      <p:sp>
        <p:nvSpPr>
          <p:cNvPr id="336" name="Google Shape;336;p32"/>
          <p:cNvSpPr/>
          <p:nvPr/>
        </p:nvSpPr>
        <p:spPr>
          <a:xfrm>
            <a:off x="6569075" y="3762100"/>
            <a:ext cx="2277900" cy="1483800"/>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337" name="Google Shape;337;p32"/>
          <p:cNvSpPr txBox="1"/>
          <p:nvPr/>
        </p:nvSpPr>
        <p:spPr>
          <a:xfrm>
            <a:off x="4537189" y="4415725"/>
            <a:ext cx="6423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a:t>Harmony</a:t>
            </a:r>
            <a:endParaRPr sz="800"/>
          </a:p>
        </p:txBody>
      </p:sp>
      <p:sp>
        <p:nvSpPr>
          <p:cNvPr id="338" name="Google Shape;338;p32"/>
          <p:cNvSpPr txBox="1"/>
          <p:nvPr/>
        </p:nvSpPr>
        <p:spPr>
          <a:xfrm>
            <a:off x="1902964" y="4923800"/>
            <a:ext cx="642300" cy="215400"/>
          </a:xfrm>
          <a:prstGeom prst="rect">
            <a:avLst/>
          </a:prstGeom>
          <a:solidFill>
            <a:srgbClr val="FFFFFF"/>
          </a:solidFill>
          <a:ln w="25400" cap="flat" cmpd="sng">
            <a:solidFill>
              <a:srgbClr val="FC622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a:t>Harmony</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Analysis Ecosystems</a:t>
            </a:r>
            <a:endParaRPr/>
          </a:p>
        </p:txBody>
      </p:sp>
      <p:sp>
        <p:nvSpPr>
          <p:cNvPr id="345" name="Google Shape;345;p33"/>
          <p:cNvSpPr txBox="1"/>
          <p:nvPr/>
        </p:nvSpPr>
        <p:spPr>
          <a:xfrm>
            <a:off x="437925" y="1379300"/>
            <a:ext cx="8319600" cy="3429900"/>
          </a:xfrm>
          <a:prstGeom prst="rect">
            <a:avLst/>
          </a:prstGeom>
          <a:noFill/>
          <a:ln>
            <a:noFill/>
          </a:ln>
        </p:spPr>
        <p:txBody>
          <a:bodyPr spcFirstLastPara="1" wrap="square" lIns="91425" tIns="45700" rIns="91425" bIns="45700" anchor="t" anchorCtr="0">
            <a:noAutofit/>
          </a:bodyPr>
          <a:lstStyle/>
          <a:p>
            <a:pPr marL="76200" lvl="0" indent="0" algn="l" rtl="0">
              <a:spcBef>
                <a:spcPts val="480"/>
              </a:spcBef>
              <a:spcAft>
                <a:spcPts val="0"/>
              </a:spcAft>
              <a:buNone/>
            </a:pPr>
            <a:r>
              <a:rPr lang="en-US" sz="1500">
                <a:solidFill>
                  <a:srgbClr val="000000"/>
                </a:solidFill>
              </a:rPr>
              <a:t>Each system has a </a:t>
            </a:r>
            <a:r>
              <a:rPr lang="en-US" sz="1500" b="1">
                <a:solidFill>
                  <a:srgbClr val="009FDA"/>
                </a:solidFill>
              </a:rPr>
              <a:t>shared central data structure</a:t>
            </a:r>
            <a:r>
              <a:rPr lang="en-US" sz="1500">
                <a:solidFill>
                  <a:srgbClr val="000000"/>
                </a:solidFill>
              </a:rPr>
              <a:t> for storing and representing single cell data</a:t>
            </a:r>
            <a:endParaRPr sz="1500">
              <a:solidFill>
                <a:srgbClr val="000000"/>
              </a:solidFill>
            </a:endParaRPr>
          </a:p>
          <a:p>
            <a:pPr marL="76200" lvl="0" indent="0" algn="l" rtl="0">
              <a:spcBef>
                <a:spcPts val="480"/>
              </a:spcBef>
              <a:spcAft>
                <a:spcPts val="0"/>
              </a:spcAft>
              <a:buNone/>
            </a:pPr>
            <a:r>
              <a:rPr lang="en-US" sz="1500">
                <a:solidFill>
                  <a:srgbClr val="000000"/>
                </a:solidFill>
              </a:rPr>
              <a:t>Conversion between different data structures isn’t impossible but it can be difficult </a:t>
            </a:r>
            <a:endParaRPr sz="1500">
              <a:solidFill>
                <a:srgbClr val="000000"/>
              </a:solidFill>
            </a:endParaRPr>
          </a:p>
          <a:p>
            <a:pPr marL="76200" lvl="0" indent="0" algn="l" rtl="0">
              <a:spcBef>
                <a:spcPts val="480"/>
              </a:spcBef>
              <a:spcAft>
                <a:spcPts val="0"/>
              </a:spcAft>
              <a:buNone/>
            </a:pPr>
            <a:r>
              <a:rPr lang="en-US" sz="1500">
                <a:solidFill>
                  <a:srgbClr val="000000"/>
                </a:solidFill>
              </a:rPr>
              <a:t>Knowing what analysis you want to do downstream can save you a lot of pain if you use the right data structure upstream. </a:t>
            </a:r>
            <a:endParaRPr sz="1500">
              <a:solidFill>
                <a:srgbClr val="000000"/>
              </a:solidFill>
            </a:endParaRPr>
          </a:p>
          <a:p>
            <a:pPr marL="0" lvl="0" indent="0" algn="l" rtl="0">
              <a:spcBef>
                <a:spcPts val="480"/>
              </a:spcBef>
              <a:spcAft>
                <a:spcPts val="0"/>
              </a:spcAft>
              <a:buNone/>
            </a:pPr>
            <a:endParaRPr sz="1500">
              <a:solidFill>
                <a:srgbClr val="000000"/>
              </a:solidFill>
            </a:endParaRPr>
          </a:p>
          <a:p>
            <a:pPr marL="0" lvl="0" indent="0" algn="l" rtl="0">
              <a:spcBef>
                <a:spcPts val="480"/>
              </a:spcBef>
              <a:spcAft>
                <a:spcPts val="0"/>
              </a:spcAft>
              <a:buNone/>
            </a:pPr>
            <a:endParaRPr sz="1500">
              <a:solidFill>
                <a:srgbClr val="000000"/>
              </a:solidFill>
            </a:endParaRPr>
          </a:p>
        </p:txBody>
      </p:sp>
      <p:pic>
        <p:nvPicPr>
          <p:cNvPr id="346" name="Google Shape;346;p33" descr="Overview of the structure of the `SingleCellExperiment` class. Each row of the assays corresponds to a row of the `rowData` (pink shading), while each column of the assays corresponds to a column of the `colData` and `reducedDims` (yellow shading)."/>
          <p:cNvPicPr preferRelativeResize="0"/>
          <p:nvPr/>
        </p:nvPicPr>
        <p:blipFill rotWithShape="1">
          <a:blip r:embed="rId3">
            <a:alphaModFix/>
          </a:blip>
          <a:srcRect t="-2092"/>
          <a:stretch/>
        </p:blipFill>
        <p:spPr>
          <a:xfrm>
            <a:off x="242350" y="2794312"/>
            <a:ext cx="4584824" cy="2532949"/>
          </a:xfrm>
          <a:prstGeom prst="rect">
            <a:avLst/>
          </a:prstGeom>
          <a:noFill/>
          <a:ln>
            <a:noFill/>
          </a:ln>
        </p:spPr>
      </p:pic>
      <p:sp>
        <p:nvSpPr>
          <p:cNvPr id="347" name="Google Shape;347;p33"/>
          <p:cNvSpPr txBox="1"/>
          <p:nvPr/>
        </p:nvSpPr>
        <p:spPr>
          <a:xfrm>
            <a:off x="6553000" y="5041013"/>
            <a:ext cx="106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anndata</a:t>
            </a:r>
            <a:endParaRPr sz="1200"/>
          </a:p>
        </p:txBody>
      </p:sp>
      <p:pic>
        <p:nvPicPr>
          <p:cNvPr id="348" name="Google Shape;348;p33"/>
          <p:cNvPicPr preferRelativeResize="0"/>
          <p:nvPr/>
        </p:nvPicPr>
        <p:blipFill>
          <a:blip r:embed="rId4">
            <a:alphaModFix/>
          </a:blip>
          <a:stretch>
            <a:fillRect/>
          </a:stretch>
        </p:blipFill>
        <p:spPr>
          <a:xfrm>
            <a:off x="5097000" y="2711237"/>
            <a:ext cx="2955285" cy="2397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Seurat</a:t>
            </a:r>
            <a:endParaRPr/>
          </a:p>
        </p:txBody>
      </p:sp>
      <p:pic>
        <p:nvPicPr>
          <p:cNvPr id="355" name="Google Shape;355;p34"/>
          <p:cNvPicPr preferRelativeResize="0"/>
          <p:nvPr/>
        </p:nvPicPr>
        <p:blipFill>
          <a:blip r:embed="rId3">
            <a:alphaModFix/>
          </a:blip>
          <a:stretch>
            <a:fillRect/>
          </a:stretch>
        </p:blipFill>
        <p:spPr>
          <a:xfrm>
            <a:off x="4893100" y="1193150"/>
            <a:ext cx="3928249" cy="4028976"/>
          </a:xfrm>
          <a:prstGeom prst="rect">
            <a:avLst/>
          </a:prstGeom>
          <a:noFill/>
          <a:ln>
            <a:noFill/>
          </a:ln>
        </p:spPr>
      </p:pic>
      <p:sp>
        <p:nvSpPr>
          <p:cNvPr id="356" name="Google Shape;356;p34"/>
          <p:cNvSpPr txBox="1"/>
          <p:nvPr/>
        </p:nvSpPr>
        <p:spPr>
          <a:xfrm>
            <a:off x="312725" y="1193150"/>
            <a:ext cx="4532100" cy="4094700"/>
          </a:xfrm>
          <a:prstGeom prst="rect">
            <a:avLst/>
          </a:prstGeom>
          <a:noFill/>
          <a:ln>
            <a:noFill/>
          </a:ln>
        </p:spPr>
        <p:txBody>
          <a:bodyPr spcFirstLastPara="1" wrap="square" lIns="91425" tIns="45700" rIns="91425" bIns="45700" anchor="t" anchorCtr="0">
            <a:noAutofit/>
          </a:bodyPr>
          <a:lstStyle/>
          <a:p>
            <a:pPr marL="457200" lvl="0" indent="-323850" algn="l" rtl="0">
              <a:spcBef>
                <a:spcPts val="480"/>
              </a:spcBef>
              <a:spcAft>
                <a:spcPts val="0"/>
              </a:spcAft>
              <a:buClr>
                <a:srgbClr val="000000"/>
              </a:buClr>
              <a:buSzPts val="1500"/>
              <a:buFont typeface="Noto Sans Symbols"/>
              <a:buChar char="▪"/>
            </a:pPr>
            <a:r>
              <a:rPr lang="en-US" sz="1500">
                <a:solidFill>
                  <a:srgbClr val="000000"/>
                </a:solidFill>
              </a:rPr>
              <a:t>Very popular R package</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Well documented</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Lots of tutorials - we’re working through the PBMC tutorial today</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Performs most common single cell analysis tasks</a:t>
            </a:r>
            <a:endParaRPr sz="1500">
              <a:solidFill>
                <a:srgbClr val="000000"/>
              </a:solidFill>
            </a:endParaRPr>
          </a:p>
          <a:p>
            <a:pPr marL="0" lvl="0" indent="0" algn="l" rtl="0">
              <a:spcBef>
                <a:spcPts val="480"/>
              </a:spcBef>
              <a:spcAft>
                <a:spcPts val="0"/>
              </a:spcAft>
              <a:buNone/>
            </a:pPr>
            <a:endParaRPr sz="1500">
              <a:solidFill>
                <a:srgbClr val="000000"/>
              </a:solidFill>
            </a:endParaRPr>
          </a:p>
          <a:p>
            <a:pPr marL="0" lvl="0" indent="0" algn="l" rtl="0">
              <a:spcBef>
                <a:spcPts val="480"/>
              </a:spcBef>
              <a:spcAft>
                <a:spcPts val="0"/>
              </a:spcAft>
              <a:buNone/>
            </a:pPr>
            <a:r>
              <a:rPr lang="en-US" sz="1500">
                <a:solidFill>
                  <a:srgbClr val="000000"/>
                </a:solidFill>
              </a:rPr>
              <a:t>Seurat object - S4 class:</a:t>
            </a:r>
            <a:endParaRPr sz="1500">
              <a:solidFill>
                <a:srgbClr val="000000"/>
              </a:solidFill>
            </a:endParaRPr>
          </a:p>
          <a:p>
            <a:pPr marL="457200" lvl="0" indent="-323850" algn="l" rtl="0">
              <a:spcBef>
                <a:spcPts val="480"/>
              </a:spcBef>
              <a:spcAft>
                <a:spcPts val="0"/>
              </a:spcAft>
              <a:buClr>
                <a:srgbClr val="000000"/>
              </a:buClr>
              <a:buSzPts val="1500"/>
              <a:buFont typeface="Noto Sans Symbols"/>
              <a:buChar char="▪"/>
            </a:pPr>
            <a:r>
              <a:rPr lang="en-US" sz="1500">
                <a:solidFill>
                  <a:srgbClr val="000000"/>
                </a:solidFill>
              </a:rPr>
              <a:t>Container for count matrix, normalised count matrix, dimensionality reduction, cell meta-data, etc</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Can contain more than gene expression data, will also store ATAC peak counts, cell surface protein counts, spatial images, etc</a:t>
            </a:r>
            <a:endParaRPr sz="15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ctrTitle"/>
          </p:nvPr>
        </p:nvSpPr>
        <p:spPr>
          <a:xfrm>
            <a:off x="274300" y="2511425"/>
            <a:ext cx="5572500" cy="14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75" b="1"/>
              <a:t>Analysis Workflow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Counts Matrix</a:t>
            </a:r>
            <a:endParaRPr/>
          </a:p>
        </p:txBody>
      </p:sp>
      <p:sp>
        <p:nvSpPr>
          <p:cNvPr id="369" name="Google Shape;369;p36"/>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370" name="Google Shape;370;p36"/>
          <p:cNvPicPr preferRelativeResize="0"/>
          <p:nvPr/>
        </p:nvPicPr>
        <p:blipFill>
          <a:blip r:embed="rId3">
            <a:alphaModFix/>
          </a:blip>
          <a:stretch>
            <a:fillRect/>
          </a:stretch>
        </p:blipFill>
        <p:spPr>
          <a:xfrm>
            <a:off x="1948850" y="1164400"/>
            <a:ext cx="5653500" cy="459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Quality Control </a:t>
            </a:r>
            <a:endParaRPr/>
          </a:p>
        </p:txBody>
      </p:sp>
      <p:pic>
        <p:nvPicPr>
          <p:cNvPr id="377" name="Google Shape;377;p37"/>
          <p:cNvPicPr preferRelativeResize="0"/>
          <p:nvPr/>
        </p:nvPicPr>
        <p:blipFill>
          <a:blip r:embed="rId3">
            <a:alphaModFix/>
          </a:blip>
          <a:stretch>
            <a:fillRect/>
          </a:stretch>
        </p:blipFill>
        <p:spPr>
          <a:xfrm>
            <a:off x="6623877" y="3902804"/>
            <a:ext cx="1091348" cy="1193533"/>
          </a:xfrm>
          <a:prstGeom prst="rect">
            <a:avLst/>
          </a:prstGeom>
          <a:noFill/>
          <a:ln>
            <a:noFill/>
          </a:ln>
        </p:spPr>
      </p:pic>
      <p:sp>
        <p:nvSpPr>
          <p:cNvPr id="378" name="Google Shape;378;p37"/>
          <p:cNvSpPr txBox="1"/>
          <p:nvPr/>
        </p:nvSpPr>
        <p:spPr>
          <a:xfrm>
            <a:off x="778851" y="2283405"/>
            <a:ext cx="4600500" cy="611400"/>
          </a:xfrm>
          <a:prstGeom prst="rect">
            <a:avLst/>
          </a:prstGeom>
          <a:noFill/>
          <a:ln>
            <a:noFill/>
          </a:ln>
        </p:spPr>
        <p:txBody>
          <a:bodyPr spcFirstLastPara="1" wrap="square" lIns="91425" tIns="91425" rIns="91425" bIns="91425" anchor="t" anchorCtr="0">
            <a:normAutofit/>
          </a:bodyPr>
          <a:lstStyle/>
          <a:p>
            <a:pPr marL="0" lvl="0" indent="0" algn="r" rtl="0">
              <a:lnSpc>
                <a:spcPct val="115000"/>
              </a:lnSpc>
              <a:spcBef>
                <a:spcPts val="0"/>
              </a:spcBef>
              <a:spcAft>
                <a:spcPts val="1200"/>
              </a:spcAft>
              <a:buNone/>
            </a:pPr>
            <a:r>
              <a:rPr lang="en-US" sz="1800">
                <a:solidFill>
                  <a:srgbClr val="1155CC"/>
                </a:solidFill>
              </a:rPr>
              <a:t>Cells - too little RNA</a:t>
            </a:r>
            <a:endParaRPr sz="1800">
              <a:solidFill>
                <a:srgbClr val="1155CC"/>
              </a:solidFill>
            </a:endParaRPr>
          </a:p>
        </p:txBody>
      </p:sp>
      <p:sp>
        <p:nvSpPr>
          <p:cNvPr id="379" name="Google Shape;379;p37"/>
          <p:cNvSpPr txBox="1"/>
          <p:nvPr/>
        </p:nvSpPr>
        <p:spPr>
          <a:xfrm>
            <a:off x="3365506" y="1761663"/>
            <a:ext cx="2959500" cy="611400"/>
          </a:xfrm>
          <a:prstGeom prst="rect">
            <a:avLst/>
          </a:prstGeom>
          <a:noFill/>
          <a:ln>
            <a:noFill/>
          </a:ln>
        </p:spPr>
        <p:txBody>
          <a:bodyPr spcFirstLastPara="1" wrap="square" lIns="91425" tIns="91425" rIns="91425" bIns="91425" anchor="t" anchorCtr="0">
            <a:normAutofit/>
          </a:bodyPr>
          <a:lstStyle/>
          <a:p>
            <a:pPr marL="0" lvl="0" indent="0" algn="r" rtl="0">
              <a:lnSpc>
                <a:spcPct val="115000"/>
              </a:lnSpc>
              <a:spcBef>
                <a:spcPts val="0"/>
              </a:spcBef>
              <a:spcAft>
                <a:spcPts val="1200"/>
              </a:spcAft>
              <a:buNone/>
            </a:pPr>
            <a:r>
              <a:rPr lang="en-US" sz="1800">
                <a:solidFill>
                  <a:srgbClr val="1155CC"/>
                </a:solidFill>
              </a:rPr>
              <a:t>Cells - too much Mt RNA</a:t>
            </a:r>
            <a:endParaRPr sz="1800">
              <a:solidFill>
                <a:srgbClr val="1155CC"/>
              </a:solidFill>
            </a:endParaRPr>
          </a:p>
        </p:txBody>
      </p:sp>
      <p:sp>
        <p:nvSpPr>
          <p:cNvPr id="380" name="Google Shape;380;p37"/>
          <p:cNvSpPr txBox="1"/>
          <p:nvPr/>
        </p:nvSpPr>
        <p:spPr>
          <a:xfrm>
            <a:off x="855429" y="3902812"/>
            <a:ext cx="3151500" cy="611400"/>
          </a:xfrm>
          <a:prstGeom prst="rect">
            <a:avLst/>
          </a:prstGeom>
          <a:noFill/>
          <a:ln>
            <a:noFill/>
          </a:ln>
        </p:spPr>
        <p:txBody>
          <a:bodyPr spcFirstLastPara="1" wrap="square" lIns="91425" tIns="91425" rIns="91425" bIns="91425" anchor="t" anchorCtr="0">
            <a:normAutofit/>
          </a:bodyPr>
          <a:lstStyle/>
          <a:p>
            <a:pPr marL="0" lvl="0" indent="0" algn="r" rtl="0">
              <a:lnSpc>
                <a:spcPct val="115000"/>
              </a:lnSpc>
              <a:spcBef>
                <a:spcPts val="0"/>
              </a:spcBef>
              <a:spcAft>
                <a:spcPts val="1200"/>
              </a:spcAft>
              <a:buNone/>
            </a:pPr>
            <a:r>
              <a:rPr lang="en-US" sz="1800">
                <a:solidFill>
                  <a:srgbClr val="990000"/>
                </a:solidFill>
              </a:rPr>
              <a:t>Genes - too little RNA</a:t>
            </a:r>
            <a:endParaRPr sz="1800">
              <a:solidFill>
                <a:srgbClr val="990000"/>
              </a:solidFill>
            </a:endParaRPr>
          </a:p>
        </p:txBody>
      </p:sp>
      <p:sp>
        <p:nvSpPr>
          <p:cNvPr id="381" name="Google Shape;381;p37"/>
          <p:cNvSpPr/>
          <p:nvPr/>
        </p:nvSpPr>
        <p:spPr>
          <a:xfrm>
            <a:off x="5341787" y="2505390"/>
            <a:ext cx="1813255" cy="1166928"/>
          </a:xfrm>
          <a:custGeom>
            <a:avLst/>
            <a:gdLst/>
            <a:ahLst/>
            <a:cxnLst/>
            <a:rect l="l" t="t" r="r" b="b"/>
            <a:pathLst>
              <a:path w="39022" h="57733" extrusionOk="0">
                <a:moveTo>
                  <a:pt x="0" y="73"/>
                </a:moveTo>
                <a:cubicBezTo>
                  <a:pt x="4368" y="1238"/>
                  <a:pt x="19705" y="-2548"/>
                  <a:pt x="26209" y="7062"/>
                </a:cubicBezTo>
                <a:cubicBezTo>
                  <a:pt x="32713" y="16672"/>
                  <a:pt x="36887" y="49288"/>
                  <a:pt x="39022" y="57733"/>
                </a:cubicBezTo>
              </a:path>
            </a:pathLst>
          </a:custGeom>
          <a:noFill/>
          <a:ln w="28575" cap="flat" cmpd="sng">
            <a:solidFill>
              <a:srgbClr val="1155CC"/>
            </a:solidFill>
            <a:prstDash val="solid"/>
            <a:round/>
            <a:headEnd type="none" w="med" len="med"/>
            <a:tailEnd type="triangle" w="med" len="med"/>
          </a:ln>
        </p:spPr>
      </p:sp>
      <p:sp>
        <p:nvSpPr>
          <p:cNvPr id="382" name="Google Shape;382;p37"/>
          <p:cNvSpPr/>
          <p:nvPr/>
        </p:nvSpPr>
        <p:spPr>
          <a:xfrm>
            <a:off x="4113040" y="3554269"/>
            <a:ext cx="2460579" cy="488542"/>
          </a:xfrm>
          <a:custGeom>
            <a:avLst/>
            <a:gdLst/>
            <a:ahLst/>
            <a:cxnLst/>
            <a:rect l="l" t="t" r="r" b="b"/>
            <a:pathLst>
              <a:path w="87363" h="21149" extrusionOk="0">
                <a:moveTo>
                  <a:pt x="0" y="21149"/>
                </a:moveTo>
                <a:cubicBezTo>
                  <a:pt x="5533" y="17946"/>
                  <a:pt x="22326" y="5035"/>
                  <a:pt x="33198" y="1929"/>
                </a:cubicBezTo>
                <a:cubicBezTo>
                  <a:pt x="44070" y="-1177"/>
                  <a:pt x="56205" y="-13"/>
                  <a:pt x="65232" y="2511"/>
                </a:cubicBezTo>
                <a:cubicBezTo>
                  <a:pt x="74260" y="5035"/>
                  <a:pt x="83675" y="14645"/>
                  <a:pt x="87363" y="17072"/>
                </a:cubicBezTo>
              </a:path>
            </a:pathLst>
          </a:custGeom>
          <a:noFill/>
          <a:ln w="28575" cap="flat" cmpd="sng">
            <a:solidFill>
              <a:srgbClr val="990000"/>
            </a:solidFill>
            <a:prstDash val="solid"/>
            <a:round/>
            <a:headEnd type="none" w="med" len="med"/>
            <a:tailEnd type="triangle" w="med" len="med"/>
          </a:ln>
        </p:spPr>
      </p:sp>
      <p:sp>
        <p:nvSpPr>
          <p:cNvPr id="383" name="Google Shape;383;p37"/>
          <p:cNvSpPr/>
          <p:nvPr/>
        </p:nvSpPr>
        <p:spPr>
          <a:xfrm>
            <a:off x="5098110" y="2904395"/>
            <a:ext cx="1870015" cy="844236"/>
          </a:xfrm>
          <a:custGeom>
            <a:avLst/>
            <a:gdLst/>
            <a:ahLst/>
            <a:cxnLst/>
            <a:rect l="l" t="t" r="r" b="b"/>
            <a:pathLst>
              <a:path w="66395" h="36547" extrusionOk="0">
                <a:moveTo>
                  <a:pt x="0" y="8591"/>
                </a:moveTo>
                <a:cubicBezTo>
                  <a:pt x="4756" y="7232"/>
                  <a:pt x="19802" y="922"/>
                  <a:pt x="28538" y="437"/>
                </a:cubicBezTo>
                <a:cubicBezTo>
                  <a:pt x="37274" y="-48"/>
                  <a:pt x="46108" y="-339"/>
                  <a:pt x="52417" y="5679"/>
                </a:cubicBezTo>
                <a:cubicBezTo>
                  <a:pt x="58727" y="11697"/>
                  <a:pt x="64065" y="31402"/>
                  <a:pt x="66395" y="36547"/>
                </a:cubicBezTo>
              </a:path>
            </a:pathLst>
          </a:custGeom>
          <a:noFill/>
          <a:ln w="28575" cap="flat" cmpd="sng">
            <a:solidFill>
              <a:srgbClr val="1155CC"/>
            </a:solidFill>
            <a:prstDash val="solid"/>
            <a:round/>
            <a:headEnd type="none" w="med" len="med"/>
            <a:tailEnd type="triangle" w="med" len="med"/>
          </a:ln>
        </p:spPr>
      </p:sp>
      <p:sp>
        <p:nvSpPr>
          <p:cNvPr id="384" name="Google Shape;384;p37"/>
          <p:cNvSpPr txBox="1"/>
          <p:nvPr/>
        </p:nvSpPr>
        <p:spPr>
          <a:xfrm>
            <a:off x="461525" y="2866565"/>
            <a:ext cx="4600500" cy="611400"/>
          </a:xfrm>
          <a:prstGeom prst="rect">
            <a:avLst/>
          </a:prstGeom>
          <a:noFill/>
          <a:ln>
            <a:noFill/>
          </a:ln>
        </p:spPr>
        <p:txBody>
          <a:bodyPr spcFirstLastPara="1" wrap="square" lIns="91425" tIns="91425" rIns="91425" bIns="91425" anchor="t" anchorCtr="0">
            <a:normAutofit/>
          </a:bodyPr>
          <a:lstStyle/>
          <a:p>
            <a:pPr marL="0" lvl="0" indent="0" algn="r" rtl="0">
              <a:lnSpc>
                <a:spcPct val="115000"/>
              </a:lnSpc>
              <a:spcBef>
                <a:spcPts val="0"/>
              </a:spcBef>
              <a:spcAft>
                <a:spcPts val="1200"/>
              </a:spcAft>
              <a:buNone/>
            </a:pPr>
            <a:r>
              <a:rPr lang="en-US" sz="1800">
                <a:solidFill>
                  <a:srgbClr val="1155CC"/>
                </a:solidFill>
              </a:rPr>
              <a:t>Cells - too few genes expressed</a:t>
            </a:r>
            <a:endParaRPr sz="1800">
              <a:solidFill>
                <a:srgbClr val="1155CC"/>
              </a:solidFill>
            </a:endParaRPr>
          </a:p>
        </p:txBody>
      </p:sp>
      <p:cxnSp>
        <p:nvCxnSpPr>
          <p:cNvPr id="385" name="Google Shape;385;p37"/>
          <p:cNvCxnSpPr/>
          <p:nvPr/>
        </p:nvCxnSpPr>
        <p:spPr>
          <a:xfrm rot="-5400000" flipH="1">
            <a:off x="6086860" y="2417505"/>
            <a:ext cx="1355400" cy="1087200"/>
          </a:xfrm>
          <a:prstGeom prst="curvedConnector3">
            <a:avLst>
              <a:gd name="adj1" fmla="val 17246"/>
            </a:avLst>
          </a:prstGeom>
          <a:noFill/>
          <a:ln w="28575" cap="flat" cmpd="sng">
            <a:solidFill>
              <a:srgbClr val="1155CC"/>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Workshop Summary</a:t>
            </a:r>
            <a:endParaRPr/>
          </a:p>
          <a:p>
            <a:pPr marL="0" lvl="0" indent="0" algn="l" rtl="0">
              <a:spcBef>
                <a:spcPts val="0"/>
              </a:spcBef>
              <a:spcAft>
                <a:spcPts val="0"/>
              </a:spcAft>
              <a:buNone/>
            </a:pPr>
            <a:endParaRPr/>
          </a:p>
        </p:txBody>
      </p:sp>
      <p:sp>
        <p:nvSpPr>
          <p:cNvPr id="138" name="Google Shape;138;p20"/>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Char char="●"/>
            </a:pPr>
            <a:r>
              <a:rPr lang="en-US" sz="2000">
                <a:solidFill>
                  <a:schemeClr val="dk1"/>
                </a:solidFill>
              </a:rPr>
              <a:t>What are we covering?</a:t>
            </a:r>
            <a:endParaRPr sz="20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Basics of using Seurat for single cell analysis</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QC &gt; Normalisation &gt; Dimension Reduction &gt; </a:t>
            </a:r>
            <a:br>
              <a:rPr lang="en-US" sz="1600">
                <a:solidFill>
                  <a:schemeClr val="dk1"/>
                </a:solidFill>
              </a:rPr>
            </a:br>
            <a:r>
              <a:rPr lang="en-US" sz="1600">
                <a:solidFill>
                  <a:schemeClr val="dk1"/>
                </a:solidFill>
              </a:rPr>
              <a:t>Cell Clustering &gt; Differential Expression &gt;</a:t>
            </a:r>
            <a:br>
              <a:rPr lang="en-US" sz="1600">
                <a:solidFill>
                  <a:schemeClr val="dk1"/>
                </a:solidFill>
              </a:rPr>
            </a:br>
            <a:r>
              <a:rPr lang="en-US" sz="1600">
                <a:solidFill>
                  <a:schemeClr val="dk1"/>
                </a:solidFill>
              </a:rPr>
              <a:t>Cell type annotation &gt; Dataset Integration</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What tools to use?</a:t>
            </a:r>
            <a:br>
              <a:rPr lang="en-US" sz="1600">
                <a:solidFill>
                  <a:schemeClr val="dk1"/>
                </a:solidFill>
              </a:rPr>
            </a:br>
            <a:endParaRPr sz="16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How exactly? </a:t>
            </a:r>
            <a:endParaRPr sz="20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Some theory, then hands-on.  </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Demo, and exercises, helpers floating around the room</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Based on Seurat tutorial walkthrough</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US" sz="1600">
                <a:solidFill>
                  <a:schemeClr val="dk1"/>
                </a:solidFill>
              </a:rPr>
              <a:t>Additional content: SingleR and harmony for cell type annotation and dataset integration (time permitting)</a:t>
            </a:r>
            <a:endParaRPr sz="2200">
              <a:solidFill>
                <a:schemeClr val="dk1"/>
              </a:solidFill>
            </a:endParaRPr>
          </a:p>
          <a:p>
            <a:pPr marL="0" lvl="0" indent="0" algn="l" rtl="0">
              <a:spcBef>
                <a:spcPts val="1200"/>
              </a:spcBef>
              <a:spcAft>
                <a:spcPts val="0"/>
              </a:spcAft>
              <a:buNone/>
            </a:pPr>
            <a:endParaRPr sz="2000">
              <a:solidFill>
                <a:srgbClr val="202020"/>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8"/>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Normalisation</a:t>
            </a:r>
            <a:endParaRPr/>
          </a:p>
        </p:txBody>
      </p:sp>
      <p:sp>
        <p:nvSpPr>
          <p:cNvPr id="392" name="Google Shape;392;p38"/>
          <p:cNvSpPr txBox="1"/>
          <p:nvPr/>
        </p:nvSpPr>
        <p:spPr>
          <a:xfrm>
            <a:off x="472350" y="1051650"/>
            <a:ext cx="84132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393" name="Google Shape;393;p38"/>
          <p:cNvPicPr preferRelativeResize="0"/>
          <p:nvPr/>
        </p:nvPicPr>
        <p:blipFill>
          <a:blip r:embed="rId3">
            <a:alphaModFix/>
          </a:blip>
          <a:stretch>
            <a:fillRect/>
          </a:stretch>
        </p:blipFill>
        <p:spPr>
          <a:xfrm>
            <a:off x="5564425" y="1185250"/>
            <a:ext cx="3080699" cy="3597273"/>
          </a:xfrm>
          <a:prstGeom prst="rect">
            <a:avLst/>
          </a:prstGeom>
          <a:noFill/>
          <a:ln>
            <a:noFill/>
          </a:ln>
        </p:spPr>
      </p:pic>
      <p:sp>
        <p:nvSpPr>
          <p:cNvPr id="394" name="Google Shape;394;p38"/>
          <p:cNvSpPr txBox="1"/>
          <p:nvPr/>
        </p:nvSpPr>
        <p:spPr>
          <a:xfrm>
            <a:off x="5333725" y="4917600"/>
            <a:ext cx="3687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000000"/>
                </a:solidFill>
              </a:rPr>
              <a:t>Normalizing single-cell RNA sequencing data: challenges and opportunities. </a:t>
            </a:r>
            <a:r>
              <a:rPr lang="en-US" sz="1000" i="1">
                <a:solidFill>
                  <a:srgbClr val="000000"/>
                </a:solidFill>
              </a:rPr>
              <a:t>Nat Methods</a:t>
            </a:r>
            <a:r>
              <a:rPr lang="en-US" sz="1000">
                <a:solidFill>
                  <a:srgbClr val="000000"/>
                </a:solidFill>
              </a:rPr>
              <a:t> </a:t>
            </a:r>
            <a:r>
              <a:rPr lang="en-US" sz="1000" b="1">
                <a:solidFill>
                  <a:srgbClr val="000000"/>
                </a:solidFill>
              </a:rPr>
              <a:t>14</a:t>
            </a:r>
            <a:r>
              <a:rPr lang="en-US" sz="1000">
                <a:solidFill>
                  <a:srgbClr val="000000"/>
                </a:solidFill>
              </a:rPr>
              <a:t>, 565–571 (2017)</a:t>
            </a:r>
            <a:endParaRPr sz="1000" b="1"/>
          </a:p>
        </p:txBody>
      </p:sp>
      <p:sp>
        <p:nvSpPr>
          <p:cNvPr id="395" name="Google Shape;395;p38"/>
          <p:cNvSpPr txBox="1"/>
          <p:nvPr/>
        </p:nvSpPr>
        <p:spPr>
          <a:xfrm>
            <a:off x="326200" y="1143675"/>
            <a:ext cx="4804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t>Differences in sequencing coverage between cells due to technical effects (e.g PCR amplification efficiency, amount of mRNA captured, etc)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Library size normalisation: divide counts in a cell by the total counts for that cell</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Typically performed by multiplying by 10000 and log transformed in Seurat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Seurat also has SCTransform - regularised negative binomial model</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Normalisation</a:t>
            </a:r>
            <a:endParaRPr/>
          </a:p>
        </p:txBody>
      </p:sp>
      <p:pic>
        <p:nvPicPr>
          <p:cNvPr id="402" name="Google Shape;402;p39"/>
          <p:cNvPicPr preferRelativeResize="0"/>
          <p:nvPr/>
        </p:nvPicPr>
        <p:blipFill>
          <a:blip r:embed="rId3">
            <a:alphaModFix/>
          </a:blip>
          <a:stretch>
            <a:fillRect/>
          </a:stretch>
        </p:blipFill>
        <p:spPr>
          <a:xfrm>
            <a:off x="152400" y="1951450"/>
            <a:ext cx="8839204" cy="3888732"/>
          </a:xfrm>
          <a:prstGeom prst="rect">
            <a:avLst/>
          </a:prstGeom>
          <a:noFill/>
          <a:ln>
            <a:noFill/>
          </a:ln>
        </p:spPr>
      </p:pic>
      <p:sp>
        <p:nvSpPr>
          <p:cNvPr id="403" name="Google Shape;403;p39"/>
          <p:cNvSpPr txBox="1"/>
          <p:nvPr/>
        </p:nvSpPr>
        <p:spPr>
          <a:xfrm>
            <a:off x="472350" y="1051650"/>
            <a:ext cx="84132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202020"/>
                </a:solidFill>
                <a:highlight>
                  <a:srgbClr val="FFFFFF"/>
                </a:highlight>
              </a:rPr>
              <a:t>Cells can have differences in sequencing depth</a:t>
            </a:r>
            <a:endParaRPr sz="2000">
              <a:solidFill>
                <a:srgbClr val="202020"/>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Normalisation</a:t>
            </a:r>
            <a:endParaRPr/>
          </a:p>
        </p:txBody>
      </p:sp>
      <p:sp>
        <p:nvSpPr>
          <p:cNvPr id="410" name="Google Shape;410;p40"/>
          <p:cNvSpPr txBox="1"/>
          <p:nvPr/>
        </p:nvSpPr>
        <p:spPr>
          <a:xfrm>
            <a:off x="4006750" y="1051650"/>
            <a:ext cx="4878900" cy="199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Normalization is required to avoid biases because of sequencing depth and make genes comparable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i="1">
                <a:solidFill>
                  <a:srgbClr val="2C3E50"/>
                </a:solidFill>
                <a:latin typeface="Calibri"/>
                <a:ea typeface="Calibri"/>
                <a:cs typeface="Calibri"/>
                <a:sym typeface="Calibri"/>
              </a:rPr>
              <a:t>LogNormalize:</a:t>
            </a:r>
            <a:endParaRPr i="1">
              <a:solidFill>
                <a:srgbClr val="2C3E50"/>
              </a:solidFill>
              <a:latin typeface="Calibri"/>
              <a:ea typeface="Calibri"/>
              <a:cs typeface="Calibri"/>
              <a:sym typeface="Calibri"/>
            </a:endParaRPr>
          </a:p>
          <a:p>
            <a:pPr marL="0" lvl="0" indent="0" algn="l" rtl="0">
              <a:lnSpc>
                <a:spcPct val="115000"/>
              </a:lnSpc>
              <a:spcBef>
                <a:spcPts val="0"/>
              </a:spcBef>
              <a:spcAft>
                <a:spcPts val="0"/>
              </a:spcAft>
              <a:buNone/>
            </a:pPr>
            <a:r>
              <a:rPr lang="en-US" i="1">
                <a:solidFill>
                  <a:srgbClr val="2C3E50"/>
                </a:solidFill>
                <a:latin typeface="Calibri"/>
                <a:ea typeface="Calibri"/>
                <a:cs typeface="Calibri"/>
                <a:sym typeface="Calibri"/>
              </a:rPr>
              <a:t>Feature counts for each cell are divided by the total counts for that cell and multiplied by the scale.factor. This is then natural-log transformed using log1p.</a:t>
            </a:r>
            <a:endParaRPr i="1">
              <a:solidFill>
                <a:srgbClr val="2C3E5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pic>
        <p:nvPicPr>
          <p:cNvPr id="411" name="Google Shape;411;p40"/>
          <p:cNvPicPr preferRelativeResize="0"/>
          <p:nvPr/>
        </p:nvPicPr>
        <p:blipFill>
          <a:blip r:embed="rId3">
            <a:alphaModFix/>
          </a:blip>
          <a:stretch>
            <a:fillRect/>
          </a:stretch>
        </p:blipFill>
        <p:spPr>
          <a:xfrm>
            <a:off x="4111150" y="3526663"/>
            <a:ext cx="4305300" cy="2085975"/>
          </a:xfrm>
          <a:prstGeom prst="rect">
            <a:avLst/>
          </a:prstGeom>
          <a:noFill/>
          <a:ln>
            <a:noFill/>
          </a:ln>
        </p:spPr>
      </p:pic>
      <p:sp>
        <p:nvSpPr>
          <p:cNvPr id="412" name="Google Shape;412;p40"/>
          <p:cNvSpPr txBox="1"/>
          <p:nvPr/>
        </p:nvSpPr>
        <p:spPr>
          <a:xfrm>
            <a:off x="4006925" y="3043650"/>
            <a:ext cx="5004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rPr>
              <a:t>Log( Counts of Gene_A / Library Size Per Cell *</a:t>
            </a:r>
            <a:r>
              <a:rPr lang="en-US" sz="1300">
                <a:solidFill>
                  <a:srgbClr val="2C3E50"/>
                </a:solidFill>
              </a:rPr>
              <a:t> scale.factor + 1</a:t>
            </a:r>
            <a:r>
              <a:rPr lang="en-US" sz="1300">
                <a:solidFill>
                  <a:schemeClr val="dk1"/>
                </a:solidFill>
              </a:rPr>
              <a:t>)</a:t>
            </a:r>
            <a:endParaRPr sz="1300">
              <a:solidFill>
                <a:schemeClr val="dk1"/>
              </a:solidFill>
            </a:endParaRPr>
          </a:p>
        </p:txBody>
      </p:sp>
      <p:pic>
        <p:nvPicPr>
          <p:cNvPr id="413" name="Google Shape;413;p40"/>
          <p:cNvPicPr preferRelativeResize="0"/>
          <p:nvPr/>
        </p:nvPicPr>
        <p:blipFill>
          <a:blip r:embed="rId4">
            <a:alphaModFix/>
          </a:blip>
          <a:stretch>
            <a:fillRect/>
          </a:stretch>
        </p:blipFill>
        <p:spPr>
          <a:xfrm>
            <a:off x="229450" y="1051650"/>
            <a:ext cx="3524250" cy="4191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1"/>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Scaling</a:t>
            </a:r>
            <a:endParaRPr/>
          </a:p>
        </p:txBody>
      </p:sp>
      <p:sp>
        <p:nvSpPr>
          <p:cNvPr id="420" name="Google Shape;420;p41"/>
          <p:cNvSpPr txBox="1"/>
          <p:nvPr/>
        </p:nvSpPr>
        <p:spPr>
          <a:xfrm>
            <a:off x="472350" y="1213625"/>
            <a:ext cx="84132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rPr>
              <a:t>To find markers in a cell population you need to compare genes between them </a:t>
            </a:r>
            <a:endParaRPr sz="2000">
              <a:solidFill>
                <a:srgbClr val="202020"/>
              </a:solidFill>
              <a:highlight>
                <a:srgbClr val="FFFFFF"/>
              </a:highlight>
            </a:endParaRPr>
          </a:p>
        </p:txBody>
      </p:sp>
      <p:pic>
        <p:nvPicPr>
          <p:cNvPr id="421" name="Google Shape;421;p41"/>
          <p:cNvPicPr preferRelativeResize="0"/>
          <p:nvPr/>
        </p:nvPicPr>
        <p:blipFill>
          <a:blip r:embed="rId3">
            <a:alphaModFix/>
          </a:blip>
          <a:stretch>
            <a:fillRect/>
          </a:stretch>
        </p:blipFill>
        <p:spPr>
          <a:xfrm>
            <a:off x="1140877" y="2455500"/>
            <a:ext cx="7269447" cy="1639725"/>
          </a:xfrm>
          <a:prstGeom prst="rect">
            <a:avLst/>
          </a:prstGeom>
          <a:noFill/>
          <a:ln>
            <a:noFill/>
          </a:ln>
        </p:spPr>
      </p:pic>
      <p:sp>
        <p:nvSpPr>
          <p:cNvPr id="422" name="Google Shape;422;p41"/>
          <p:cNvSpPr txBox="1"/>
          <p:nvPr/>
        </p:nvSpPr>
        <p:spPr>
          <a:xfrm>
            <a:off x="505950" y="4488525"/>
            <a:ext cx="81321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rPr>
              <a:t>Comparing genes between them when they have different spectrums of expression is challenging</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2"/>
          <p:cNvSpPr txBox="1">
            <a:spLocks noGrp="1"/>
          </p:cNvSpPr>
          <p:nvPr>
            <p:ph type="title"/>
          </p:nvPr>
        </p:nvSpPr>
        <p:spPr>
          <a:xfrm>
            <a:off x="874125" y="180425"/>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Do You Need to Scale</a:t>
            </a:r>
            <a:endParaRPr/>
          </a:p>
        </p:txBody>
      </p:sp>
      <p:sp>
        <p:nvSpPr>
          <p:cNvPr id="429" name="Google Shape;429;p42"/>
          <p:cNvSpPr txBox="1"/>
          <p:nvPr/>
        </p:nvSpPr>
        <p:spPr>
          <a:xfrm>
            <a:off x="481975" y="1090175"/>
            <a:ext cx="8413200" cy="4821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700"/>
              </a:spcBef>
              <a:spcAft>
                <a:spcPts val="0"/>
              </a:spcAft>
              <a:buClr>
                <a:srgbClr val="212529"/>
              </a:buClr>
              <a:buSzPts val="2000"/>
              <a:buChar char="●"/>
            </a:pPr>
            <a:r>
              <a:rPr lang="en-US" sz="2000">
                <a:solidFill>
                  <a:srgbClr val="212529"/>
                </a:solidFill>
              </a:rPr>
              <a:t>Highly expressed genes can overpower the signal of other less expressed genes with equal importance.</a:t>
            </a:r>
            <a:endParaRPr sz="2000">
              <a:solidFill>
                <a:srgbClr val="212529"/>
              </a:solidFill>
            </a:endParaRPr>
          </a:p>
          <a:p>
            <a:pPr marL="457200" lvl="0" indent="-355600" algn="l" rtl="0">
              <a:lnSpc>
                <a:spcPct val="115000"/>
              </a:lnSpc>
              <a:spcBef>
                <a:spcPts val="0"/>
              </a:spcBef>
              <a:spcAft>
                <a:spcPts val="0"/>
              </a:spcAft>
              <a:buClr>
                <a:srgbClr val="212529"/>
              </a:buClr>
              <a:buSzPts val="2000"/>
              <a:buChar char="●"/>
            </a:pPr>
            <a:r>
              <a:rPr lang="en-US" sz="2000">
                <a:solidFill>
                  <a:srgbClr val="212529"/>
                </a:solidFill>
              </a:rPr>
              <a:t>Within the same cell the assumption is that the underlying RNA content is constant</a:t>
            </a:r>
            <a:endParaRPr sz="2000">
              <a:solidFill>
                <a:srgbClr val="212529"/>
              </a:solidFill>
            </a:endParaRPr>
          </a:p>
          <a:p>
            <a:pPr marL="457200" lvl="0" indent="-355600" algn="l" rtl="0">
              <a:lnSpc>
                <a:spcPct val="115000"/>
              </a:lnSpc>
              <a:spcBef>
                <a:spcPts val="0"/>
              </a:spcBef>
              <a:spcAft>
                <a:spcPts val="0"/>
              </a:spcAft>
              <a:buClr>
                <a:srgbClr val="212529"/>
              </a:buClr>
              <a:buSzPts val="2000"/>
              <a:buChar char="●"/>
            </a:pPr>
            <a:r>
              <a:rPr lang="en-US" sz="2000">
                <a:solidFill>
                  <a:srgbClr val="212529"/>
                </a:solidFill>
              </a:rPr>
              <a:t>SD of 1</a:t>
            </a:r>
            <a:endParaRPr sz="2000">
              <a:solidFill>
                <a:srgbClr val="212529"/>
              </a:solidFill>
            </a:endParaRPr>
          </a:p>
          <a:p>
            <a:pPr marL="457200" lvl="0" indent="-355600" algn="l" rtl="0">
              <a:lnSpc>
                <a:spcPct val="115000"/>
              </a:lnSpc>
              <a:spcBef>
                <a:spcPts val="0"/>
              </a:spcBef>
              <a:spcAft>
                <a:spcPts val="0"/>
              </a:spcAft>
              <a:buClr>
                <a:srgbClr val="212529"/>
              </a:buClr>
              <a:buSzPts val="2000"/>
              <a:buChar char="●"/>
            </a:pPr>
            <a:r>
              <a:rPr lang="en-US" sz="2000">
                <a:solidFill>
                  <a:srgbClr val="212529"/>
                </a:solidFill>
              </a:rPr>
              <a:t>If variables are provided in vars.to.regress, they are individually regressed against each feature, and the resulting residuals are then scaled and centered. This step allows controlling for cell cycle and other factors that may bias your clustering.</a:t>
            </a:r>
            <a:endParaRPr sz="2000">
              <a:solidFill>
                <a:srgbClr val="21252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Scaling</a:t>
            </a:r>
            <a:endParaRPr/>
          </a:p>
        </p:txBody>
      </p:sp>
      <p:pic>
        <p:nvPicPr>
          <p:cNvPr id="436" name="Google Shape;436;p43"/>
          <p:cNvPicPr preferRelativeResize="0"/>
          <p:nvPr/>
        </p:nvPicPr>
        <p:blipFill>
          <a:blip r:embed="rId3">
            <a:alphaModFix/>
          </a:blip>
          <a:stretch>
            <a:fillRect/>
          </a:stretch>
        </p:blipFill>
        <p:spPr>
          <a:xfrm>
            <a:off x="1752600" y="1760988"/>
            <a:ext cx="5638800" cy="3990975"/>
          </a:xfrm>
          <a:prstGeom prst="rect">
            <a:avLst/>
          </a:prstGeom>
          <a:noFill/>
          <a:ln>
            <a:noFill/>
          </a:ln>
        </p:spPr>
      </p:pic>
      <p:sp>
        <p:nvSpPr>
          <p:cNvPr id="437" name="Google Shape;437;p43"/>
          <p:cNvSpPr txBox="1"/>
          <p:nvPr/>
        </p:nvSpPr>
        <p:spPr>
          <a:xfrm>
            <a:off x="330600" y="1030625"/>
            <a:ext cx="881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12529"/>
                </a:solidFill>
              </a:rPr>
              <a:t>Expression of most variable genes in 500 cells (No scaling)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4"/>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Scaling</a:t>
            </a:r>
            <a:endParaRPr/>
          </a:p>
        </p:txBody>
      </p:sp>
      <p:sp>
        <p:nvSpPr>
          <p:cNvPr id="444" name="Google Shape;444;p44"/>
          <p:cNvSpPr txBox="1"/>
          <p:nvPr/>
        </p:nvSpPr>
        <p:spPr>
          <a:xfrm>
            <a:off x="330600" y="1030625"/>
            <a:ext cx="881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212529"/>
                </a:solidFill>
              </a:rPr>
              <a:t>Expression of most variable genes in 500 cells (scaled) </a:t>
            </a:r>
            <a:endParaRPr/>
          </a:p>
        </p:txBody>
      </p:sp>
      <p:pic>
        <p:nvPicPr>
          <p:cNvPr id="445" name="Google Shape;445;p44"/>
          <p:cNvPicPr preferRelativeResize="0"/>
          <p:nvPr/>
        </p:nvPicPr>
        <p:blipFill>
          <a:blip r:embed="rId3">
            <a:alphaModFix/>
          </a:blip>
          <a:stretch>
            <a:fillRect/>
          </a:stretch>
        </p:blipFill>
        <p:spPr>
          <a:xfrm>
            <a:off x="1881188" y="1781575"/>
            <a:ext cx="5381625"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5"/>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Normalisation</a:t>
            </a:r>
            <a:endParaRPr/>
          </a:p>
        </p:txBody>
      </p:sp>
      <p:sp>
        <p:nvSpPr>
          <p:cNvPr id="452" name="Google Shape;452;p45"/>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453" name="Google Shape;453;p45"/>
          <p:cNvPicPr preferRelativeResize="0"/>
          <p:nvPr/>
        </p:nvPicPr>
        <p:blipFill>
          <a:blip r:embed="rId3">
            <a:alphaModFix/>
          </a:blip>
          <a:stretch>
            <a:fillRect/>
          </a:stretch>
        </p:blipFill>
        <p:spPr>
          <a:xfrm>
            <a:off x="250788" y="1233488"/>
            <a:ext cx="7419975" cy="4391025"/>
          </a:xfrm>
          <a:prstGeom prst="rect">
            <a:avLst/>
          </a:prstGeom>
          <a:noFill/>
          <a:ln>
            <a:noFill/>
          </a:ln>
        </p:spPr>
      </p:pic>
      <p:sp>
        <p:nvSpPr>
          <p:cNvPr id="454" name="Google Shape;454;p45"/>
          <p:cNvSpPr txBox="1"/>
          <p:nvPr/>
        </p:nvSpPr>
        <p:spPr>
          <a:xfrm>
            <a:off x="7464900" y="3069900"/>
            <a:ext cx="1679100" cy="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202020"/>
                </a:solidFill>
                <a:highlight>
                  <a:srgbClr val="FFFFFF"/>
                </a:highlight>
              </a:rPr>
              <a:t>Normalisation corrects for biases in this direction</a:t>
            </a:r>
            <a:endParaRPr>
              <a:solidFill>
                <a:srgbClr val="202020"/>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6"/>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Scaling</a:t>
            </a:r>
            <a:endParaRPr/>
          </a:p>
        </p:txBody>
      </p:sp>
      <p:sp>
        <p:nvSpPr>
          <p:cNvPr id="461" name="Google Shape;461;p46"/>
          <p:cNvSpPr txBox="1"/>
          <p:nvPr/>
        </p:nvSpPr>
        <p:spPr>
          <a:xfrm>
            <a:off x="2122363" y="5624425"/>
            <a:ext cx="47388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202020"/>
                </a:solidFill>
                <a:highlight>
                  <a:srgbClr val="FFFFFF"/>
                </a:highlight>
              </a:rPr>
              <a:t>Scaling corrects biases in this direction</a:t>
            </a:r>
            <a:endParaRPr sz="2000">
              <a:solidFill>
                <a:srgbClr val="202020"/>
              </a:solidFill>
              <a:highlight>
                <a:srgbClr val="FFFFFF"/>
              </a:highlight>
            </a:endParaRPr>
          </a:p>
        </p:txBody>
      </p:sp>
      <p:pic>
        <p:nvPicPr>
          <p:cNvPr id="462" name="Google Shape;462;p46"/>
          <p:cNvPicPr preferRelativeResize="0"/>
          <p:nvPr/>
        </p:nvPicPr>
        <p:blipFill>
          <a:blip r:embed="rId3">
            <a:alphaModFix/>
          </a:blip>
          <a:stretch>
            <a:fillRect/>
          </a:stretch>
        </p:blipFill>
        <p:spPr>
          <a:xfrm>
            <a:off x="1511513" y="1107425"/>
            <a:ext cx="5960526" cy="4459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7"/>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Feature Selection</a:t>
            </a:r>
            <a:endParaRPr/>
          </a:p>
        </p:txBody>
      </p:sp>
      <p:sp>
        <p:nvSpPr>
          <p:cNvPr id="469" name="Google Shape;469;p47"/>
          <p:cNvSpPr txBox="1"/>
          <p:nvPr/>
        </p:nvSpPr>
        <p:spPr>
          <a:xfrm>
            <a:off x="472350" y="1049900"/>
            <a:ext cx="3640500" cy="48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Select genes that have high variability to focus on interesting biological signal for downstream steps that aggregate or cluster cells based on similarity</a:t>
            </a:r>
            <a:endParaRPr sz="2000">
              <a:solidFill>
                <a:schemeClr val="dk1"/>
              </a:solidFill>
            </a:endParaRPr>
          </a:p>
          <a:p>
            <a:pPr marL="0" lvl="0" indent="0" algn="l" rtl="0">
              <a:spcBef>
                <a:spcPts val="0"/>
              </a:spcBef>
              <a:spcAft>
                <a:spcPts val="0"/>
              </a:spcAft>
              <a:buClr>
                <a:schemeClr val="dk1"/>
              </a:buClr>
              <a:buSzPts val="1100"/>
              <a:buFont typeface="Arial"/>
              <a:buNone/>
            </a:pP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Not all genes necessarily contain useful information, some contain random noise</a:t>
            </a:r>
            <a:endParaRPr sz="2000">
              <a:solidFill>
                <a:schemeClr val="dk1"/>
              </a:solidFill>
            </a:endParaRPr>
          </a:p>
          <a:p>
            <a:pPr marL="0" lvl="0" indent="0" algn="l" rtl="0">
              <a:spcBef>
                <a:spcPts val="0"/>
              </a:spcBef>
              <a:spcAft>
                <a:spcPts val="0"/>
              </a:spcAft>
              <a:buClr>
                <a:schemeClr val="dk1"/>
              </a:buClr>
              <a:buSzPts val="1100"/>
              <a:buFont typeface="Arial"/>
              <a:buNone/>
            </a:pP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Seurat’s strategy is to pick the topmost variable 2000 genes </a:t>
            </a:r>
            <a:endParaRPr sz="2000">
              <a:solidFill>
                <a:srgbClr val="202020"/>
              </a:solidFill>
              <a:highlight>
                <a:srgbClr val="FFFFFF"/>
              </a:highlight>
            </a:endParaRPr>
          </a:p>
        </p:txBody>
      </p:sp>
      <p:pic>
        <p:nvPicPr>
          <p:cNvPr id="470" name="Google Shape;470;p47"/>
          <p:cNvPicPr preferRelativeResize="0"/>
          <p:nvPr/>
        </p:nvPicPr>
        <p:blipFill rotWithShape="1">
          <a:blip r:embed="rId3">
            <a:alphaModFix/>
          </a:blip>
          <a:srcRect r="50176"/>
          <a:stretch/>
        </p:blipFill>
        <p:spPr>
          <a:xfrm>
            <a:off x="4561301" y="1049900"/>
            <a:ext cx="3969449" cy="3621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Sequencing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5" name="Google Shape;145;p21"/>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146" name="Google Shape;146;p21"/>
          <p:cNvPicPr preferRelativeResize="0"/>
          <p:nvPr/>
        </p:nvPicPr>
        <p:blipFill rotWithShape="1">
          <a:blip r:embed="rId3">
            <a:alphaModFix/>
          </a:blip>
          <a:srcRect/>
          <a:stretch/>
        </p:blipFill>
        <p:spPr>
          <a:xfrm>
            <a:off x="18900" y="1743050"/>
            <a:ext cx="6118949" cy="3033175"/>
          </a:xfrm>
          <a:prstGeom prst="rect">
            <a:avLst/>
          </a:prstGeom>
          <a:noFill/>
          <a:ln>
            <a:noFill/>
          </a:ln>
        </p:spPr>
      </p:pic>
      <p:sp>
        <p:nvSpPr>
          <p:cNvPr id="147" name="Google Shape;147;p21"/>
          <p:cNvSpPr txBox="1"/>
          <p:nvPr/>
        </p:nvSpPr>
        <p:spPr>
          <a:xfrm>
            <a:off x="4532725" y="4776225"/>
            <a:ext cx="135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t>10x Genomics</a:t>
            </a:r>
            <a:endParaRPr sz="1000" i="1"/>
          </a:p>
        </p:txBody>
      </p:sp>
      <p:pic>
        <p:nvPicPr>
          <p:cNvPr id="148" name="Google Shape;148;p21"/>
          <p:cNvPicPr preferRelativeResize="0"/>
          <p:nvPr/>
        </p:nvPicPr>
        <p:blipFill>
          <a:blip r:embed="rId4">
            <a:alphaModFix/>
          </a:blip>
          <a:stretch>
            <a:fillRect/>
          </a:stretch>
        </p:blipFill>
        <p:spPr>
          <a:xfrm>
            <a:off x="6214425" y="1925155"/>
            <a:ext cx="2670675" cy="1401846"/>
          </a:xfrm>
          <a:prstGeom prst="rect">
            <a:avLst/>
          </a:prstGeom>
          <a:noFill/>
          <a:ln>
            <a:noFill/>
          </a:ln>
        </p:spPr>
      </p:pic>
      <p:sp>
        <p:nvSpPr>
          <p:cNvPr id="149" name="Google Shape;149;p21"/>
          <p:cNvSpPr txBox="1"/>
          <p:nvPr/>
        </p:nvSpPr>
        <p:spPr>
          <a:xfrm>
            <a:off x="6125100" y="33881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solidFill>
                  <a:srgbClr val="000000"/>
                </a:solidFill>
              </a:rPr>
              <a:t>Trapnell, C. Defining cell types and states with single-cell genomics, Genome Research 2015</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8"/>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Dimensionality Reduction</a:t>
            </a:r>
            <a:endParaRPr/>
          </a:p>
        </p:txBody>
      </p:sp>
      <p:sp>
        <p:nvSpPr>
          <p:cNvPr id="477" name="Google Shape;477;p48"/>
          <p:cNvSpPr txBox="1"/>
          <p:nvPr/>
        </p:nvSpPr>
        <p:spPr>
          <a:xfrm>
            <a:off x="472350" y="1051650"/>
            <a:ext cx="3544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chemeClr val="dk1"/>
                </a:solidFill>
              </a:rPr>
              <a:t>If we’d only sampled 2 genes and hundreds of cells - it would be easy to plot and visualise our dataset as a 2D plot with each axis representing a gene</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However, we easily profile 1000-10000+ genes in a scRNAseq experiment</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If we view each gene as a dimension, cells inhabit a gene-space with 1000s of dimensions.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If genes are behaving in a correlated manner, we don’t need to store information about the individual genes and can instead create meta-features summarising this information instead</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p:txBody>
      </p:sp>
      <p:pic>
        <p:nvPicPr>
          <p:cNvPr id="478" name="Google Shape;478;p48"/>
          <p:cNvPicPr preferRelativeResize="0"/>
          <p:nvPr/>
        </p:nvPicPr>
        <p:blipFill>
          <a:blip r:embed="rId3">
            <a:alphaModFix/>
          </a:blip>
          <a:stretch>
            <a:fillRect/>
          </a:stretch>
        </p:blipFill>
        <p:spPr>
          <a:xfrm>
            <a:off x="4016550" y="1051650"/>
            <a:ext cx="5042476" cy="3206026"/>
          </a:xfrm>
          <a:prstGeom prst="rect">
            <a:avLst/>
          </a:prstGeom>
          <a:noFill/>
          <a:ln>
            <a:noFill/>
          </a:ln>
        </p:spPr>
      </p:pic>
      <p:sp>
        <p:nvSpPr>
          <p:cNvPr id="479" name="Google Shape;479;p48"/>
          <p:cNvSpPr txBox="1"/>
          <p:nvPr/>
        </p:nvSpPr>
        <p:spPr>
          <a:xfrm>
            <a:off x="4236775" y="4440350"/>
            <a:ext cx="438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9"/>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Dimensionality Reduction: PCA</a:t>
            </a:r>
            <a:endParaRPr/>
          </a:p>
        </p:txBody>
      </p:sp>
      <p:sp>
        <p:nvSpPr>
          <p:cNvPr id="486" name="Google Shape;486;p49"/>
          <p:cNvSpPr txBox="1"/>
          <p:nvPr/>
        </p:nvSpPr>
        <p:spPr>
          <a:xfrm>
            <a:off x="472350" y="1051650"/>
            <a:ext cx="40161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chemeClr val="dk1"/>
                </a:solidFill>
              </a:rPr>
              <a:t>Principal Components Analysis (PCA) finds axes in multidimensional space that capture the most variation in a data-set</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The first axes (or Principle Components) are typically assumed to capture the dominant factors of heterogeneity in the data</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Using PCA, most of the variation in a dataset can usually be summarized into </a:t>
            </a:r>
            <a:br>
              <a:rPr lang="en-US" sz="1500">
                <a:solidFill>
                  <a:schemeClr val="dk1"/>
                </a:solidFill>
              </a:rPr>
            </a:br>
            <a:r>
              <a:rPr lang="en-US" sz="1500" b="1">
                <a:solidFill>
                  <a:schemeClr val="dk1"/>
                </a:solidFill>
              </a:rPr>
              <a:t>10s of components</a:t>
            </a:r>
            <a:r>
              <a:rPr lang="en-US" sz="1500">
                <a:solidFill>
                  <a:schemeClr val="dk1"/>
                </a:solidFill>
              </a:rPr>
              <a:t>.</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This is convenient for many algorithms, but still difficult to visualize...</a:t>
            </a:r>
            <a:endParaRPr sz="1500">
              <a:solidFill>
                <a:schemeClr val="dk1"/>
              </a:solidFill>
            </a:endParaRPr>
          </a:p>
        </p:txBody>
      </p:sp>
      <p:pic>
        <p:nvPicPr>
          <p:cNvPr id="487" name="Google Shape;487;p49"/>
          <p:cNvPicPr preferRelativeResize="0"/>
          <p:nvPr/>
        </p:nvPicPr>
        <p:blipFill rotWithShape="1">
          <a:blip r:embed="rId3">
            <a:alphaModFix/>
          </a:blip>
          <a:srcRect l="2185" t="2497" r="4426" b="1799"/>
          <a:stretch/>
        </p:blipFill>
        <p:spPr>
          <a:xfrm>
            <a:off x="4825625" y="1051650"/>
            <a:ext cx="3669801" cy="3840225"/>
          </a:xfrm>
          <a:prstGeom prst="rect">
            <a:avLst/>
          </a:prstGeom>
          <a:noFill/>
          <a:ln w="9525" cap="flat" cmpd="sng">
            <a:solidFill>
              <a:srgbClr val="006DAE"/>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0"/>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Dimensionality Reduction - UMAP</a:t>
            </a:r>
            <a:endParaRPr/>
          </a:p>
        </p:txBody>
      </p:sp>
      <p:sp>
        <p:nvSpPr>
          <p:cNvPr id="494" name="Google Shape;494;p50"/>
          <p:cNvSpPr txBox="1"/>
          <p:nvPr/>
        </p:nvSpPr>
        <p:spPr>
          <a:xfrm>
            <a:off x="330600" y="1030625"/>
            <a:ext cx="43506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500">
                <a:solidFill>
                  <a:schemeClr val="dk1"/>
                </a:solidFill>
              </a:rPr>
              <a:t>UMAP provides a further dimensionality reduction step from 10s of PCs to </a:t>
            </a:r>
            <a:r>
              <a:rPr lang="en-US" sz="1500" b="1">
                <a:solidFill>
                  <a:schemeClr val="dk1"/>
                </a:solidFill>
              </a:rPr>
              <a:t>2 dimensions</a:t>
            </a:r>
            <a:r>
              <a:rPr lang="en-US" sz="1500">
                <a:solidFill>
                  <a:schemeClr val="dk1"/>
                </a:solidFill>
              </a:rPr>
              <a:t> that can be easily visualized.</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UMAP is a non-linear dimensionality reduction method.</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Very good at showing the structure of the data.</a:t>
            </a:r>
            <a:br>
              <a:rPr lang="en-US"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May arbitrarily warp and tear the data to present it in 2D.</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The UMAP layout is a useful map on which other data can be shown, such as clusters or the expression of particular genes.</a:t>
            </a:r>
            <a:endParaRPr sz="1500">
              <a:solidFill>
                <a:schemeClr val="dk1"/>
              </a:solidFill>
            </a:endParaRPr>
          </a:p>
        </p:txBody>
      </p:sp>
      <p:pic>
        <p:nvPicPr>
          <p:cNvPr id="495" name="Google Shape;495;p50"/>
          <p:cNvPicPr preferRelativeResize="0"/>
          <p:nvPr/>
        </p:nvPicPr>
        <p:blipFill rotWithShape="1">
          <a:blip r:embed="rId3">
            <a:alphaModFix/>
          </a:blip>
          <a:srcRect r="8742"/>
          <a:stretch/>
        </p:blipFill>
        <p:spPr>
          <a:xfrm>
            <a:off x="4681200" y="1030625"/>
            <a:ext cx="4155174" cy="3252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Clustering</a:t>
            </a:r>
            <a:endParaRPr/>
          </a:p>
        </p:txBody>
      </p:sp>
      <p:sp>
        <p:nvSpPr>
          <p:cNvPr id="502" name="Google Shape;502;p51"/>
          <p:cNvSpPr txBox="1"/>
          <p:nvPr/>
        </p:nvSpPr>
        <p:spPr>
          <a:xfrm>
            <a:off x="349875" y="1053150"/>
            <a:ext cx="38883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500">
                <a:solidFill>
                  <a:schemeClr val="dk1"/>
                </a:solidFill>
              </a:rPr>
              <a:t>Unsupervised learning technique to define groups of cells with similar expression profiles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Clusters are treated as a proxy for cell states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Highly dependent on parameters chosen</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Methods: </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Graph-based - Seurat - louvain/leiden algorithm</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K-means - loupe browser</a:t>
            </a:r>
            <a:endParaRPr sz="1500"/>
          </a:p>
        </p:txBody>
      </p:sp>
      <p:pic>
        <p:nvPicPr>
          <p:cNvPr id="503" name="Google Shape;503;p51"/>
          <p:cNvPicPr preferRelativeResize="0"/>
          <p:nvPr/>
        </p:nvPicPr>
        <p:blipFill>
          <a:blip r:embed="rId3">
            <a:alphaModFix/>
          </a:blip>
          <a:stretch>
            <a:fillRect/>
          </a:stretch>
        </p:blipFill>
        <p:spPr>
          <a:xfrm>
            <a:off x="4406275" y="1053150"/>
            <a:ext cx="4512876" cy="32234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2"/>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Cluster Marker Identification</a:t>
            </a:r>
            <a:endParaRPr/>
          </a:p>
        </p:txBody>
      </p:sp>
      <p:sp>
        <p:nvSpPr>
          <p:cNvPr id="510" name="Google Shape;510;p52"/>
          <p:cNvSpPr txBox="1"/>
          <p:nvPr/>
        </p:nvSpPr>
        <p:spPr>
          <a:xfrm>
            <a:off x="330600" y="1030625"/>
            <a:ext cx="8502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500">
                <a:solidFill>
                  <a:schemeClr val="dk1"/>
                </a:solidFill>
              </a:rPr>
              <a:t>Identify genes that drive the differences between clusters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Use differential tests to get potential marker gene lists - Seurat defaults to the Wilcoxon test but implements several others e.g bimod, roc, t-test, DESeq2, poisson, etc</a:t>
            </a:r>
            <a:endParaRPr sz="1500">
              <a:solidFill>
                <a:schemeClr val="dk1"/>
              </a:solidFill>
            </a:endParaRPr>
          </a:p>
          <a:p>
            <a:pPr marL="0" lvl="0" indent="0" algn="l" rtl="0">
              <a:spcBef>
                <a:spcPts val="0"/>
              </a:spcBef>
              <a:spcAft>
                <a:spcPts val="0"/>
              </a:spcAft>
              <a:buNone/>
            </a:pPr>
            <a:endParaRPr sz="2000"/>
          </a:p>
        </p:txBody>
      </p:sp>
      <p:pic>
        <p:nvPicPr>
          <p:cNvPr id="511" name="Google Shape;511;p52"/>
          <p:cNvPicPr preferRelativeResize="0"/>
          <p:nvPr/>
        </p:nvPicPr>
        <p:blipFill>
          <a:blip r:embed="rId3">
            <a:alphaModFix/>
          </a:blip>
          <a:stretch>
            <a:fillRect/>
          </a:stretch>
        </p:blipFill>
        <p:spPr>
          <a:xfrm>
            <a:off x="4581600" y="2582466"/>
            <a:ext cx="4242427" cy="2827608"/>
          </a:xfrm>
          <a:prstGeom prst="rect">
            <a:avLst/>
          </a:prstGeom>
          <a:noFill/>
          <a:ln>
            <a:noFill/>
          </a:ln>
        </p:spPr>
      </p:pic>
      <p:pic>
        <p:nvPicPr>
          <p:cNvPr id="512" name="Google Shape;512;p52"/>
          <p:cNvPicPr preferRelativeResize="0"/>
          <p:nvPr/>
        </p:nvPicPr>
        <p:blipFill>
          <a:blip r:embed="rId4">
            <a:alphaModFix/>
          </a:blip>
          <a:stretch>
            <a:fillRect/>
          </a:stretch>
        </p:blipFill>
        <p:spPr>
          <a:xfrm>
            <a:off x="339175" y="2582479"/>
            <a:ext cx="4242427" cy="2827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3"/>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Manual Annotation</a:t>
            </a:r>
            <a:endParaRPr/>
          </a:p>
        </p:txBody>
      </p:sp>
      <p:sp>
        <p:nvSpPr>
          <p:cNvPr id="519" name="Google Shape;519;p53"/>
          <p:cNvSpPr txBox="1"/>
          <p:nvPr/>
        </p:nvSpPr>
        <p:spPr>
          <a:xfrm>
            <a:off x="330600" y="1030625"/>
            <a:ext cx="3368100" cy="2955300"/>
          </a:xfrm>
          <a:prstGeom prst="rect">
            <a:avLst/>
          </a:prstGeom>
          <a:noFill/>
          <a:ln>
            <a:noFill/>
          </a:ln>
        </p:spPr>
        <p:txBody>
          <a:bodyPr spcFirstLastPara="1" wrap="square" lIns="91425" tIns="91425" rIns="91425" bIns="91425" anchor="t" anchorCtr="0">
            <a:spAutoFit/>
          </a:bodyPr>
          <a:lstStyle/>
          <a:p>
            <a:pPr marL="457200" lvl="0" indent="-323850" algn="l" rtl="0">
              <a:spcBef>
                <a:spcPts val="480"/>
              </a:spcBef>
              <a:spcAft>
                <a:spcPts val="0"/>
              </a:spcAft>
              <a:buClr>
                <a:schemeClr val="dk1"/>
              </a:buClr>
              <a:buSzPts val="1500"/>
              <a:buFont typeface="Noto Sans Symbols"/>
              <a:buChar char="▪"/>
            </a:pPr>
            <a:r>
              <a:rPr lang="en-US" sz="1500">
                <a:solidFill>
                  <a:schemeClr val="dk1"/>
                </a:solidFill>
              </a:rPr>
              <a:t>Use known cluster markers expression to determine cell type</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Requires domain specific knowledge</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Identifying cell types is probably the most time consuming step if you are working with uncharacterised cells</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Capturing cell surface protein expression can help</a:t>
            </a:r>
            <a:endParaRPr sz="1500">
              <a:solidFill>
                <a:schemeClr val="dk1"/>
              </a:solidFill>
            </a:endParaRPr>
          </a:p>
          <a:p>
            <a:pPr marL="0" lvl="0" indent="0" algn="l" rtl="0">
              <a:spcBef>
                <a:spcPts val="0"/>
              </a:spcBef>
              <a:spcAft>
                <a:spcPts val="0"/>
              </a:spcAft>
              <a:buNone/>
            </a:pPr>
            <a:endParaRPr sz="1500"/>
          </a:p>
        </p:txBody>
      </p:sp>
      <p:pic>
        <p:nvPicPr>
          <p:cNvPr id="520" name="Google Shape;520;p53"/>
          <p:cNvPicPr preferRelativeResize="0"/>
          <p:nvPr/>
        </p:nvPicPr>
        <p:blipFill>
          <a:blip r:embed="rId3">
            <a:alphaModFix/>
          </a:blip>
          <a:stretch>
            <a:fillRect/>
          </a:stretch>
        </p:blipFill>
        <p:spPr>
          <a:xfrm>
            <a:off x="3698700" y="1030625"/>
            <a:ext cx="5316777" cy="3543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4"/>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Automated cell annotation</a:t>
            </a:r>
            <a:endParaRPr/>
          </a:p>
        </p:txBody>
      </p:sp>
      <p:sp>
        <p:nvSpPr>
          <p:cNvPr id="527" name="Google Shape;527;p54"/>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28" name="Google Shape;528;p54"/>
          <p:cNvPicPr preferRelativeResize="0"/>
          <p:nvPr/>
        </p:nvPicPr>
        <p:blipFill rotWithShape="1">
          <a:blip r:embed="rId3">
            <a:alphaModFix/>
          </a:blip>
          <a:srcRect r="1787" b="1322"/>
          <a:stretch/>
        </p:blipFill>
        <p:spPr>
          <a:xfrm>
            <a:off x="3373925" y="1189825"/>
            <a:ext cx="5672700" cy="3576450"/>
          </a:xfrm>
          <a:prstGeom prst="rect">
            <a:avLst/>
          </a:prstGeom>
          <a:noFill/>
          <a:ln>
            <a:noFill/>
          </a:ln>
        </p:spPr>
      </p:pic>
      <p:sp>
        <p:nvSpPr>
          <p:cNvPr id="529" name="Google Shape;529;p54"/>
          <p:cNvSpPr txBox="1"/>
          <p:nvPr/>
        </p:nvSpPr>
        <p:spPr>
          <a:xfrm>
            <a:off x="3425526" y="5008675"/>
            <a:ext cx="5672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000000"/>
                </a:solidFill>
              </a:rPr>
              <a:t>Aran, D., Looney, A.P., Liu, L. </a:t>
            </a:r>
            <a:r>
              <a:rPr lang="en-US" sz="1000" i="1">
                <a:solidFill>
                  <a:srgbClr val="000000"/>
                </a:solidFill>
              </a:rPr>
              <a:t>et al.</a:t>
            </a:r>
            <a:r>
              <a:rPr lang="en-US" sz="1000">
                <a:solidFill>
                  <a:srgbClr val="000000"/>
                </a:solidFill>
              </a:rPr>
              <a:t> Reference-based analysis of lung single-cell sequencing reveals a transitional profibrotic macrophage. </a:t>
            </a:r>
            <a:r>
              <a:rPr lang="en-US" sz="1000" i="1">
                <a:solidFill>
                  <a:srgbClr val="000000"/>
                </a:solidFill>
              </a:rPr>
              <a:t>Nat Immunol</a:t>
            </a:r>
            <a:r>
              <a:rPr lang="en-US" sz="1000">
                <a:solidFill>
                  <a:srgbClr val="000000"/>
                </a:solidFill>
              </a:rPr>
              <a:t> </a:t>
            </a:r>
            <a:r>
              <a:rPr lang="en-US" sz="1000" b="1">
                <a:solidFill>
                  <a:srgbClr val="000000"/>
                </a:solidFill>
              </a:rPr>
              <a:t>20</a:t>
            </a:r>
            <a:r>
              <a:rPr lang="en-US" sz="1000">
                <a:solidFill>
                  <a:srgbClr val="000000"/>
                </a:solidFill>
              </a:rPr>
              <a:t>, 163–172 (2019). </a:t>
            </a:r>
            <a:endParaRPr sz="1000"/>
          </a:p>
        </p:txBody>
      </p:sp>
      <p:sp>
        <p:nvSpPr>
          <p:cNvPr id="530" name="Google Shape;530;p54"/>
          <p:cNvSpPr txBox="1"/>
          <p:nvPr/>
        </p:nvSpPr>
        <p:spPr>
          <a:xfrm>
            <a:off x="373925" y="1189825"/>
            <a:ext cx="3000000" cy="41868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None/>
            </a:pPr>
            <a:r>
              <a:rPr lang="en-US" sz="1500">
                <a:solidFill>
                  <a:schemeClr val="dk1"/>
                </a:solidFill>
              </a:rPr>
              <a:t>Use a reference dataset to annotate new data</a:t>
            </a:r>
            <a:endParaRPr sz="1500">
              <a:solidFill>
                <a:schemeClr val="dk1"/>
              </a:solidFill>
            </a:endParaRPr>
          </a:p>
          <a:p>
            <a:pPr marL="0" lvl="0" indent="0" algn="l" rtl="0">
              <a:spcBef>
                <a:spcPts val="480"/>
              </a:spcBef>
              <a:spcAft>
                <a:spcPts val="0"/>
              </a:spcAft>
              <a:buNone/>
            </a:pPr>
            <a:r>
              <a:rPr lang="en-US" sz="1500">
                <a:solidFill>
                  <a:schemeClr val="dk1"/>
                </a:solidFill>
              </a:rPr>
              <a:t>Compare the expression profile of the new dataset against the reference and classify cells in the new dataset </a:t>
            </a:r>
            <a:endParaRPr sz="1500">
              <a:solidFill>
                <a:schemeClr val="dk1"/>
              </a:solidFill>
            </a:endParaRPr>
          </a:p>
          <a:p>
            <a:pPr marL="0" lvl="0" indent="0" algn="l" rtl="0">
              <a:spcBef>
                <a:spcPts val="480"/>
              </a:spcBef>
              <a:spcAft>
                <a:spcPts val="0"/>
              </a:spcAft>
              <a:buNone/>
            </a:pPr>
            <a:endParaRPr sz="1500">
              <a:solidFill>
                <a:schemeClr val="dk1"/>
              </a:solidFill>
            </a:endParaRPr>
          </a:p>
          <a:p>
            <a:pPr marL="0" lvl="0" indent="0" algn="l" rtl="0">
              <a:spcBef>
                <a:spcPts val="480"/>
              </a:spcBef>
              <a:spcAft>
                <a:spcPts val="0"/>
              </a:spcAft>
              <a:buNone/>
            </a:pPr>
            <a:r>
              <a:rPr lang="en-US" sz="1500">
                <a:solidFill>
                  <a:schemeClr val="dk1"/>
                </a:solidFill>
              </a:rPr>
              <a:t>Tools: </a:t>
            </a:r>
            <a:endParaRPr sz="1500">
              <a:solidFill>
                <a:schemeClr val="dk1"/>
              </a:solidFill>
            </a:endParaRPr>
          </a:p>
          <a:p>
            <a:pPr marL="457200" lvl="0" indent="-323850" algn="l" rtl="0">
              <a:spcBef>
                <a:spcPts val="480"/>
              </a:spcBef>
              <a:spcAft>
                <a:spcPts val="0"/>
              </a:spcAft>
              <a:buClr>
                <a:schemeClr val="dk1"/>
              </a:buClr>
              <a:buSzPts val="1500"/>
              <a:buFont typeface="Noto Sans Symbols"/>
              <a:buChar char="▪"/>
            </a:pPr>
            <a:r>
              <a:rPr lang="en-US" sz="1500">
                <a:solidFill>
                  <a:schemeClr val="dk1"/>
                </a:solidFill>
              </a:rPr>
              <a:t>singleR</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Azimuth (Seurat)</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scMatch</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scPred</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Garnett</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etc</a:t>
            </a:r>
            <a:endParaRPr sz="1500">
              <a:solidFill>
                <a:schemeClr val="dk1"/>
              </a:solidFill>
            </a:endParaRPr>
          </a:p>
          <a:p>
            <a:pPr marL="0" lvl="0" indent="0" algn="l" rtl="0">
              <a:spcBef>
                <a:spcPts val="480"/>
              </a:spcBef>
              <a:spcAft>
                <a:spcPts val="0"/>
              </a:spcAft>
              <a:buNone/>
            </a:pPr>
            <a:r>
              <a:rPr lang="en-US" sz="1500">
                <a:solidFill>
                  <a:schemeClr val="dk1"/>
                </a:solidFill>
              </a:rPr>
              <a:t>Works well when your dataset is represented in the reference</a:t>
            </a:r>
            <a:endParaRPr sz="15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5"/>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Dataset Integration</a:t>
            </a:r>
            <a:endParaRPr/>
          </a:p>
        </p:txBody>
      </p:sp>
      <p:sp>
        <p:nvSpPr>
          <p:cNvPr id="537" name="Google Shape;537;p55"/>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38" name="Google Shape;538;p55" descr="figure1"/>
          <p:cNvPicPr preferRelativeResize="0"/>
          <p:nvPr/>
        </p:nvPicPr>
        <p:blipFill rotWithShape="1">
          <a:blip r:embed="rId3">
            <a:alphaModFix/>
          </a:blip>
          <a:srcRect/>
          <a:stretch/>
        </p:blipFill>
        <p:spPr>
          <a:xfrm>
            <a:off x="3515675" y="3400200"/>
            <a:ext cx="5532050" cy="2083613"/>
          </a:xfrm>
          <a:prstGeom prst="rect">
            <a:avLst/>
          </a:prstGeom>
          <a:noFill/>
          <a:ln>
            <a:noFill/>
          </a:ln>
        </p:spPr>
      </p:pic>
      <p:pic>
        <p:nvPicPr>
          <p:cNvPr id="539" name="Google Shape;539;p55"/>
          <p:cNvPicPr preferRelativeResize="0"/>
          <p:nvPr/>
        </p:nvPicPr>
        <p:blipFill rotWithShape="1">
          <a:blip r:embed="rId4">
            <a:alphaModFix/>
          </a:blip>
          <a:srcRect r="882"/>
          <a:stretch/>
        </p:blipFill>
        <p:spPr>
          <a:xfrm>
            <a:off x="3515675" y="1372475"/>
            <a:ext cx="5532050" cy="1821075"/>
          </a:xfrm>
          <a:prstGeom prst="rect">
            <a:avLst/>
          </a:prstGeom>
          <a:noFill/>
          <a:ln>
            <a:noFill/>
          </a:ln>
        </p:spPr>
      </p:pic>
      <p:sp>
        <p:nvSpPr>
          <p:cNvPr id="540" name="Google Shape;540;p55"/>
          <p:cNvSpPr txBox="1"/>
          <p:nvPr/>
        </p:nvSpPr>
        <p:spPr>
          <a:xfrm>
            <a:off x="264575" y="1430825"/>
            <a:ext cx="3251100" cy="32991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1500">
                <a:solidFill>
                  <a:srgbClr val="000000"/>
                </a:solidFill>
              </a:rPr>
              <a:t>Samples from different experiments can have substantial batch effects that need to be corrected before the data can be jointly analysed</a:t>
            </a:r>
            <a:endParaRPr sz="1500">
              <a:solidFill>
                <a:srgbClr val="000000"/>
              </a:solidFill>
            </a:endParaRPr>
          </a:p>
          <a:p>
            <a:pPr marL="0" lvl="0" indent="0" algn="l" rtl="0">
              <a:spcBef>
                <a:spcPts val="480"/>
              </a:spcBef>
              <a:spcAft>
                <a:spcPts val="0"/>
              </a:spcAft>
              <a:buNone/>
            </a:pPr>
            <a:endParaRPr sz="1500"/>
          </a:p>
          <a:p>
            <a:pPr marL="0" lvl="0" indent="0" algn="l" rtl="0">
              <a:spcBef>
                <a:spcPts val="480"/>
              </a:spcBef>
              <a:spcAft>
                <a:spcPts val="0"/>
              </a:spcAft>
              <a:buClr>
                <a:schemeClr val="dk1"/>
              </a:buClr>
              <a:buSzPts val="1100"/>
              <a:buFont typeface="Arial"/>
              <a:buNone/>
            </a:pPr>
            <a:r>
              <a:rPr lang="en-US" sz="1500">
                <a:solidFill>
                  <a:schemeClr val="dk1"/>
                </a:solidFill>
              </a:rPr>
              <a:t>Tools: </a:t>
            </a:r>
            <a:endParaRPr sz="1500">
              <a:solidFill>
                <a:schemeClr val="dk1"/>
              </a:solidFill>
            </a:endParaRPr>
          </a:p>
          <a:p>
            <a:pPr marL="457200" lvl="0" indent="-323850" algn="l" rtl="0">
              <a:spcBef>
                <a:spcPts val="480"/>
              </a:spcBef>
              <a:spcAft>
                <a:spcPts val="0"/>
              </a:spcAft>
              <a:buClr>
                <a:schemeClr val="dk1"/>
              </a:buClr>
              <a:buSzPts val="1500"/>
              <a:buFont typeface="Noto Sans Symbols"/>
              <a:buChar char="▪"/>
            </a:pPr>
            <a:r>
              <a:rPr lang="en-US" sz="1500">
                <a:solidFill>
                  <a:schemeClr val="dk1"/>
                </a:solidFill>
              </a:rPr>
              <a:t>Seurat</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Harmony</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batchelor</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bbknn</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a:solidFill>
                  <a:schemeClr val="dk1"/>
                </a:solidFill>
              </a:rPr>
              <a:t>etc</a:t>
            </a:r>
            <a:endParaRPr sz="1500">
              <a:solidFill>
                <a:schemeClr val="dk1"/>
              </a:solidFill>
            </a:endParaRPr>
          </a:p>
          <a:p>
            <a:pPr marL="0" lvl="0" indent="0" algn="l" rtl="0">
              <a:spcBef>
                <a:spcPts val="480"/>
              </a:spcBef>
              <a:spcAft>
                <a:spcPts val="0"/>
              </a:spcAft>
              <a:buNone/>
            </a:pP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6"/>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Replication</a:t>
            </a:r>
            <a:endParaRPr/>
          </a:p>
        </p:txBody>
      </p:sp>
      <p:sp>
        <p:nvSpPr>
          <p:cNvPr id="547" name="Google Shape;547;p56"/>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8" name="Google Shape;548;p56"/>
          <p:cNvSpPr txBox="1"/>
          <p:nvPr/>
        </p:nvSpPr>
        <p:spPr>
          <a:xfrm>
            <a:off x="375650" y="1242525"/>
            <a:ext cx="3380700" cy="40173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None/>
            </a:pPr>
            <a:r>
              <a:rPr lang="en-US" sz="1500">
                <a:solidFill>
                  <a:schemeClr val="dk1"/>
                </a:solidFill>
              </a:rPr>
              <a:t>Original thought was that multiple cells provided replication</a:t>
            </a:r>
            <a:endParaRPr sz="1500">
              <a:solidFill>
                <a:schemeClr val="dk1"/>
              </a:solidFill>
            </a:endParaRPr>
          </a:p>
          <a:p>
            <a:pPr marL="0" lvl="0" indent="0" algn="l" rtl="0">
              <a:spcBef>
                <a:spcPts val="480"/>
              </a:spcBef>
              <a:spcAft>
                <a:spcPts val="0"/>
              </a:spcAft>
              <a:buNone/>
            </a:pPr>
            <a:endParaRPr sz="1500">
              <a:solidFill>
                <a:schemeClr val="dk1"/>
              </a:solidFill>
            </a:endParaRPr>
          </a:p>
          <a:p>
            <a:pPr marL="0" lvl="0" indent="0" algn="l" rtl="0">
              <a:spcBef>
                <a:spcPts val="480"/>
              </a:spcBef>
              <a:spcAft>
                <a:spcPts val="0"/>
              </a:spcAft>
              <a:buNone/>
            </a:pPr>
            <a:r>
              <a:rPr lang="en-US" sz="1500">
                <a:solidFill>
                  <a:schemeClr val="dk1"/>
                </a:solidFill>
              </a:rPr>
              <a:t>However, this is still an n = 1 and biological replicates are required to get valid p.values</a:t>
            </a:r>
            <a:endParaRPr sz="1500">
              <a:solidFill>
                <a:schemeClr val="dk1"/>
              </a:solidFill>
            </a:endParaRPr>
          </a:p>
          <a:p>
            <a:pPr marL="0" lvl="0" indent="0" algn="l" rtl="0">
              <a:spcBef>
                <a:spcPts val="480"/>
              </a:spcBef>
              <a:spcAft>
                <a:spcPts val="0"/>
              </a:spcAft>
              <a:buNone/>
            </a:pPr>
            <a:endParaRPr sz="1500">
              <a:solidFill>
                <a:schemeClr val="dk1"/>
              </a:solidFill>
            </a:endParaRPr>
          </a:p>
          <a:p>
            <a:pPr marL="0" lvl="0" indent="0" algn="l" rtl="0">
              <a:spcBef>
                <a:spcPts val="480"/>
              </a:spcBef>
              <a:spcAft>
                <a:spcPts val="0"/>
              </a:spcAft>
              <a:buNone/>
            </a:pPr>
            <a:r>
              <a:rPr lang="en-US" sz="1500">
                <a:solidFill>
                  <a:schemeClr val="dk1"/>
                </a:solidFill>
              </a:rPr>
              <a:t>Pseudobulking within a sample is reported to outperform single cell DE methods</a:t>
            </a:r>
            <a:endParaRPr sz="1500">
              <a:solidFill>
                <a:schemeClr val="dk1"/>
              </a:solidFill>
            </a:endParaRPr>
          </a:p>
          <a:p>
            <a:pPr marL="0" lvl="0" indent="0" algn="l" rtl="0">
              <a:spcBef>
                <a:spcPts val="480"/>
              </a:spcBef>
              <a:spcAft>
                <a:spcPts val="0"/>
              </a:spcAft>
              <a:buNone/>
            </a:pPr>
            <a:endParaRPr sz="1500">
              <a:solidFill>
                <a:schemeClr val="dk1"/>
              </a:solidFill>
            </a:endParaRPr>
          </a:p>
          <a:p>
            <a:pPr marL="0" lvl="0" indent="0" algn="l" rtl="0">
              <a:spcBef>
                <a:spcPts val="480"/>
              </a:spcBef>
              <a:spcAft>
                <a:spcPts val="0"/>
              </a:spcAft>
              <a:buNone/>
            </a:pPr>
            <a:r>
              <a:rPr lang="en-US" sz="1500">
                <a:solidFill>
                  <a:schemeClr val="dk1"/>
                </a:solidFill>
              </a:rPr>
              <a:t>Single cell DE methods are reported to have a bias towards highly expressed genes even when their expression remains unchanged  </a:t>
            </a:r>
            <a:endParaRPr sz="1500">
              <a:solidFill>
                <a:schemeClr val="dk1"/>
              </a:solidFill>
            </a:endParaRPr>
          </a:p>
        </p:txBody>
      </p:sp>
      <p:grpSp>
        <p:nvGrpSpPr>
          <p:cNvPr id="549" name="Google Shape;549;p56"/>
          <p:cNvGrpSpPr/>
          <p:nvPr/>
        </p:nvGrpSpPr>
        <p:grpSpPr>
          <a:xfrm>
            <a:off x="4488334" y="1242446"/>
            <a:ext cx="4240001" cy="3031545"/>
            <a:chOff x="5099075" y="1705625"/>
            <a:chExt cx="3966696" cy="2832425"/>
          </a:xfrm>
        </p:grpSpPr>
        <p:pic>
          <p:nvPicPr>
            <p:cNvPr id="550" name="Google Shape;550;p56"/>
            <p:cNvPicPr preferRelativeResize="0"/>
            <p:nvPr/>
          </p:nvPicPr>
          <p:blipFill>
            <a:blip r:embed="rId3">
              <a:alphaModFix/>
            </a:blip>
            <a:stretch>
              <a:fillRect/>
            </a:stretch>
          </p:blipFill>
          <p:spPr>
            <a:xfrm>
              <a:off x="5206625" y="1835700"/>
              <a:ext cx="3859146" cy="2702350"/>
            </a:xfrm>
            <a:prstGeom prst="rect">
              <a:avLst/>
            </a:prstGeom>
            <a:noFill/>
            <a:ln>
              <a:noFill/>
            </a:ln>
          </p:spPr>
        </p:pic>
        <p:sp>
          <p:nvSpPr>
            <p:cNvPr id="551" name="Google Shape;551;p56"/>
            <p:cNvSpPr/>
            <p:nvPr/>
          </p:nvSpPr>
          <p:spPr>
            <a:xfrm>
              <a:off x="5099075" y="1705625"/>
              <a:ext cx="294000" cy="43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56"/>
          <p:cNvSpPr txBox="1"/>
          <p:nvPr/>
        </p:nvSpPr>
        <p:spPr>
          <a:xfrm>
            <a:off x="4488625" y="4274200"/>
            <a:ext cx="4239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222222"/>
                </a:solidFill>
                <a:highlight>
                  <a:srgbClr val="FFFFFF"/>
                </a:highlight>
                <a:latin typeface="Roboto"/>
                <a:ea typeface="Roboto"/>
                <a:cs typeface="Roboto"/>
                <a:sym typeface="Roboto"/>
              </a:rPr>
              <a:t>Squair, J.W., Gautier, M., Kathe, C. </a:t>
            </a:r>
            <a:r>
              <a:rPr lang="en-US" sz="1200" i="1">
                <a:solidFill>
                  <a:srgbClr val="222222"/>
                </a:solidFill>
                <a:highlight>
                  <a:srgbClr val="FFFFFF"/>
                </a:highlight>
                <a:latin typeface="Roboto"/>
                <a:ea typeface="Roboto"/>
                <a:cs typeface="Roboto"/>
                <a:sym typeface="Roboto"/>
              </a:rPr>
              <a:t>et al.</a:t>
            </a:r>
            <a:r>
              <a:rPr lang="en-US" sz="1200">
                <a:solidFill>
                  <a:srgbClr val="222222"/>
                </a:solidFill>
                <a:highlight>
                  <a:srgbClr val="FFFFFF"/>
                </a:highlight>
                <a:latin typeface="Roboto"/>
                <a:ea typeface="Roboto"/>
                <a:cs typeface="Roboto"/>
                <a:sym typeface="Roboto"/>
              </a:rPr>
              <a:t> Confronting false discoveries in single-cell differential expression. </a:t>
            </a:r>
            <a:r>
              <a:rPr lang="en-US" sz="1200" i="1">
                <a:solidFill>
                  <a:srgbClr val="222222"/>
                </a:solidFill>
                <a:highlight>
                  <a:srgbClr val="FFFFFF"/>
                </a:highlight>
                <a:latin typeface="Roboto"/>
                <a:ea typeface="Roboto"/>
                <a:cs typeface="Roboto"/>
                <a:sym typeface="Roboto"/>
              </a:rPr>
              <a:t>Nat Commun</a:t>
            </a:r>
            <a:r>
              <a:rPr lang="en-US" sz="1200">
                <a:solidFill>
                  <a:srgbClr val="222222"/>
                </a:solidFill>
                <a:highlight>
                  <a:srgbClr val="FFFFFF"/>
                </a:highlight>
                <a:latin typeface="Roboto"/>
                <a:ea typeface="Roboto"/>
                <a:cs typeface="Roboto"/>
                <a:sym typeface="Roboto"/>
              </a:rPr>
              <a:t> 12, 5692 (2021)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7"/>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Have a Dialogue Going</a:t>
            </a:r>
            <a:endParaRPr/>
          </a:p>
        </p:txBody>
      </p:sp>
      <p:sp>
        <p:nvSpPr>
          <p:cNvPr id="559" name="Google Shape;559;p57"/>
          <p:cNvSpPr/>
          <p:nvPr/>
        </p:nvSpPr>
        <p:spPr>
          <a:xfrm>
            <a:off x="1248775" y="2632475"/>
            <a:ext cx="1237500" cy="960900"/>
          </a:xfrm>
          <a:prstGeom prst="smileyFace">
            <a:avLst>
              <a:gd name="adj" fmla="val 4653"/>
            </a:avLst>
          </a:prstGeom>
          <a:solidFill>
            <a:srgbClr val="A64D7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878025" y="2596038"/>
            <a:ext cx="1237500" cy="960900"/>
          </a:xfrm>
          <a:prstGeom prst="smileyFace">
            <a:avLst>
              <a:gd name="adj" fmla="val 4653"/>
            </a:avLst>
          </a:prstGeom>
          <a:solidFill>
            <a:srgbClr val="F1C23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3677675" y="2153000"/>
            <a:ext cx="1237500" cy="305700"/>
          </a:xfrm>
          <a:prstGeom prst="wedgeRoundRectCallout">
            <a:avLst>
              <a:gd name="adj1" fmla="val -112046"/>
              <a:gd name="adj2" fmla="val 127054"/>
              <a:gd name="adj3" fmla="val 0"/>
            </a:avLst>
          </a:prstGeom>
          <a:solidFill>
            <a:srgbClr val="A64D79"/>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57"/>
          <p:cNvSpPr txBox="1"/>
          <p:nvPr/>
        </p:nvSpPr>
        <p:spPr>
          <a:xfrm>
            <a:off x="1005425" y="1459713"/>
            <a:ext cx="26721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Discuss with the biologist</a:t>
            </a:r>
            <a:endParaRPr sz="2400"/>
          </a:p>
        </p:txBody>
      </p:sp>
      <p:sp>
        <p:nvSpPr>
          <p:cNvPr id="563" name="Google Shape;563;p57"/>
          <p:cNvSpPr txBox="1"/>
          <p:nvPr/>
        </p:nvSpPr>
        <p:spPr>
          <a:xfrm>
            <a:off x="5356475" y="1486860"/>
            <a:ext cx="3189300" cy="9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Discuss with the bioinformatician</a:t>
            </a:r>
            <a:endParaRPr sz="2400"/>
          </a:p>
        </p:txBody>
      </p:sp>
      <p:sp>
        <p:nvSpPr>
          <p:cNvPr id="564" name="Google Shape;564;p57"/>
          <p:cNvSpPr/>
          <p:nvPr/>
        </p:nvSpPr>
        <p:spPr>
          <a:xfrm>
            <a:off x="3822175" y="3593369"/>
            <a:ext cx="1237500" cy="960900"/>
          </a:xfrm>
          <a:prstGeom prst="smileyFace">
            <a:avLst>
              <a:gd name="adj" fmla="val 4653"/>
            </a:avLst>
          </a:prstGeom>
          <a:solidFill>
            <a:srgbClr val="E6913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txBox="1"/>
          <p:nvPr/>
        </p:nvSpPr>
        <p:spPr>
          <a:xfrm>
            <a:off x="3303625" y="4554269"/>
            <a:ext cx="2274600" cy="55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Or be both</a:t>
            </a:r>
            <a:endParaRPr sz="2400"/>
          </a:p>
        </p:txBody>
      </p:sp>
      <p:sp>
        <p:nvSpPr>
          <p:cNvPr id="566" name="Google Shape;566;p57"/>
          <p:cNvSpPr/>
          <p:nvPr/>
        </p:nvSpPr>
        <p:spPr>
          <a:xfrm>
            <a:off x="4118963" y="2596025"/>
            <a:ext cx="1237500" cy="305700"/>
          </a:xfrm>
          <a:prstGeom prst="wedgeRoundRectCallout">
            <a:avLst>
              <a:gd name="adj1" fmla="val 147984"/>
              <a:gd name="adj2" fmla="val 86101"/>
              <a:gd name="adj3" fmla="val 0"/>
            </a:avLst>
          </a:prstGeom>
          <a:solidFill>
            <a:srgbClr val="F1C23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Sequencing</a:t>
            </a:r>
            <a:endParaRPr/>
          </a:p>
        </p:txBody>
      </p:sp>
      <p:sp>
        <p:nvSpPr>
          <p:cNvPr id="156" name="Google Shape;156;p22"/>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157" name="Google Shape;157;p22"/>
          <p:cNvPicPr preferRelativeResize="0"/>
          <p:nvPr/>
        </p:nvPicPr>
        <p:blipFill>
          <a:blip r:embed="rId3">
            <a:alphaModFix/>
          </a:blip>
          <a:stretch>
            <a:fillRect/>
          </a:stretch>
        </p:blipFill>
        <p:spPr>
          <a:xfrm>
            <a:off x="173563" y="1277550"/>
            <a:ext cx="8796877" cy="37111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8"/>
          <p:cNvSpPr txBox="1">
            <a:spLocks noGrp="1"/>
          </p:cNvSpPr>
          <p:nvPr>
            <p:ph type="ctrTitle"/>
          </p:nvPr>
        </p:nvSpPr>
        <p:spPr>
          <a:xfrm>
            <a:off x="274300" y="2511425"/>
            <a:ext cx="5572500" cy="14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75" b="1"/>
              <a:t>Let’s Get Started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9"/>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Workshop Reminders</a:t>
            </a:r>
            <a:endParaRPr/>
          </a:p>
        </p:txBody>
      </p:sp>
      <p:sp>
        <p:nvSpPr>
          <p:cNvPr id="579" name="Google Shape;579;p59"/>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0" name="Google Shape;580;p59"/>
          <p:cNvSpPr txBox="1"/>
          <p:nvPr/>
        </p:nvSpPr>
        <p:spPr>
          <a:xfrm>
            <a:off x="457200" y="923450"/>
            <a:ext cx="4532100" cy="45378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1500">
                <a:solidFill>
                  <a:srgbClr val="000000"/>
                </a:solidFill>
              </a:rPr>
              <a:t>Ask questions -</a:t>
            </a:r>
            <a:r>
              <a:rPr lang="en-US" sz="1500"/>
              <a:t> over</a:t>
            </a:r>
            <a:r>
              <a:rPr lang="en-US" sz="1500">
                <a:solidFill>
                  <a:srgbClr val="000000"/>
                </a:solidFill>
              </a:rPr>
              <a:t> Slack is best!</a:t>
            </a:r>
            <a:endParaRPr sz="1500">
              <a:solidFill>
                <a:srgbClr val="000000"/>
              </a:solidFill>
            </a:endParaRPr>
          </a:p>
          <a:p>
            <a:pPr marL="0" lvl="0" indent="0" algn="l" rtl="0">
              <a:spcBef>
                <a:spcPts val="480"/>
              </a:spcBef>
              <a:spcAft>
                <a:spcPts val="0"/>
              </a:spcAft>
              <a:buNone/>
            </a:pPr>
            <a:r>
              <a:rPr lang="en-US" sz="1500">
                <a:solidFill>
                  <a:srgbClr val="000000"/>
                </a:solidFill>
              </a:rPr>
              <a:t>Ask for help if you need it - helpers are </a:t>
            </a:r>
            <a:r>
              <a:rPr lang="en-US" sz="1500"/>
              <a:t>available </a:t>
            </a:r>
            <a:r>
              <a:rPr lang="en-US" sz="1500">
                <a:solidFill>
                  <a:srgbClr val="000000"/>
                </a:solidFill>
              </a:rPr>
              <a:t>to provide help!</a:t>
            </a:r>
            <a:endParaRPr sz="1500">
              <a:solidFill>
                <a:srgbClr val="000000"/>
              </a:solidFill>
            </a:endParaRPr>
          </a:p>
          <a:p>
            <a:pPr marL="0" lvl="0" indent="0" algn="l" rtl="0">
              <a:spcBef>
                <a:spcPts val="480"/>
              </a:spcBef>
              <a:spcAft>
                <a:spcPts val="0"/>
              </a:spcAft>
              <a:buNone/>
            </a:pPr>
            <a:r>
              <a:rPr lang="en-US" sz="1500">
                <a:solidFill>
                  <a:srgbClr val="000000"/>
                </a:solidFill>
              </a:rPr>
              <a:t>The learning material is freely available online - come back to it anytime</a:t>
            </a:r>
            <a:endParaRPr sz="1500">
              <a:solidFill>
                <a:srgbClr val="000000"/>
              </a:solidFill>
            </a:endParaRPr>
          </a:p>
          <a:p>
            <a:pPr marL="0" lvl="0" indent="0" algn="l" rtl="0">
              <a:spcBef>
                <a:spcPts val="480"/>
              </a:spcBef>
              <a:spcAft>
                <a:spcPts val="0"/>
              </a:spcAft>
              <a:buNone/>
            </a:pPr>
            <a:r>
              <a:rPr lang="en-US" sz="1500">
                <a:solidFill>
                  <a:srgbClr val="000000"/>
                </a:solidFill>
              </a:rPr>
              <a:t>We run a help session every Friday @ 3pm - drop by if you have more questions</a:t>
            </a:r>
            <a:endParaRPr sz="1500">
              <a:solidFill>
                <a:srgbClr val="000000"/>
              </a:solidFill>
            </a:endParaRPr>
          </a:p>
          <a:p>
            <a:pPr marL="0" lvl="0" indent="0" algn="l" rtl="0">
              <a:spcBef>
                <a:spcPts val="480"/>
              </a:spcBef>
              <a:spcAft>
                <a:spcPts val="0"/>
              </a:spcAft>
              <a:buNone/>
            </a:pPr>
            <a:endParaRPr sz="1500">
              <a:solidFill>
                <a:srgbClr val="000000"/>
              </a:solidFill>
            </a:endParaRPr>
          </a:p>
          <a:p>
            <a:pPr marL="0" lvl="0" indent="0" algn="l" rtl="0">
              <a:spcBef>
                <a:spcPts val="480"/>
              </a:spcBef>
              <a:spcAft>
                <a:spcPts val="0"/>
              </a:spcAft>
              <a:buNone/>
            </a:pPr>
            <a:r>
              <a:rPr lang="en-US" sz="1500">
                <a:solidFill>
                  <a:srgbClr val="000000"/>
                </a:solidFill>
              </a:rPr>
              <a:t>Single cell analysis is an ever growing and evolving field - this workshop covering how to use Seurat is just the tip of the iceberg</a:t>
            </a:r>
            <a:endParaRPr sz="1500">
              <a:solidFill>
                <a:srgbClr val="000000"/>
              </a:solidFill>
            </a:endParaRPr>
          </a:p>
          <a:p>
            <a:pPr marL="0" lvl="0" indent="0" algn="l" rtl="0">
              <a:spcBef>
                <a:spcPts val="480"/>
              </a:spcBef>
              <a:spcAft>
                <a:spcPts val="0"/>
              </a:spcAft>
              <a:buNone/>
            </a:pPr>
            <a:endParaRPr sz="1500">
              <a:solidFill>
                <a:srgbClr val="000000"/>
              </a:solidFill>
            </a:endParaRPr>
          </a:p>
        </p:txBody>
      </p:sp>
      <p:sp>
        <p:nvSpPr>
          <p:cNvPr id="581" name="Google Shape;581;p59"/>
          <p:cNvSpPr txBox="1"/>
          <p:nvPr/>
        </p:nvSpPr>
        <p:spPr>
          <a:xfrm>
            <a:off x="5826275" y="3473175"/>
            <a:ext cx="2860500" cy="2401200"/>
          </a:xfrm>
          <a:prstGeom prst="rect">
            <a:avLst/>
          </a:prstGeom>
          <a:solidFill>
            <a:srgbClr val="FC622E"/>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More</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Pseudotime trajectories</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Single cell velocity</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Multiomics</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Doublet detection</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Cell cycle</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Differential accessibility</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Immune Profiling</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Hashtag demultiplexing</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Spatial</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Pseudobulk</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etc…</a:t>
            </a:r>
            <a:endParaRPr sz="1200">
              <a:solidFill>
                <a:srgbClr val="FFFFFF"/>
              </a:solidFill>
            </a:endParaRPr>
          </a:p>
        </p:txBody>
      </p:sp>
      <p:pic>
        <p:nvPicPr>
          <p:cNvPr id="582" name="Google Shape;582;p59"/>
          <p:cNvPicPr preferRelativeResize="0"/>
          <p:nvPr/>
        </p:nvPicPr>
        <p:blipFill rotWithShape="1">
          <a:blip r:embed="rId3">
            <a:alphaModFix/>
          </a:blip>
          <a:srcRect t="2171" b="2180"/>
          <a:stretch/>
        </p:blipFill>
        <p:spPr>
          <a:xfrm>
            <a:off x="5826275" y="1030630"/>
            <a:ext cx="2648099" cy="2251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0"/>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Tutorial: Dataset</a:t>
            </a:r>
            <a:endParaRPr/>
          </a:p>
        </p:txBody>
      </p:sp>
      <p:sp>
        <p:nvSpPr>
          <p:cNvPr id="589" name="Google Shape;589;p60"/>
          <p:cNvSpPr txBox="1"/>
          <p:nvPr/>
        </p:nvSpPr>
        <p:spPr>
          <a:xfrm>
            <a:off x="330600" y="1030625"/>
            <a:ext cx="4976700" cy="2862900"/>
          </a:xfrm>
          <a:prstGeom prst="rect">
            <a:avLst/>
          </a:prstGeom>
          <a:noFill/>
          <a:ln>
            <a:noFill/>
          </a:ln>
        </p:spPr>
        <p:txBody>
          <a:bodyPr spcFirstLastPara="1" wrap="square" lIns="91425" tIns="91425" rIns="91425" bIns="91425" anchor="t" anchorCtr="0">
            <a:spAutoFit/>
          </a:bodyPr>
          <a:lstStyle/>
          <a:p>
            <a:pPr marL="0" lvl="0" indent="0" algn="l" rtl="0">
              <a:spcBef>
                <a:spcPts val="480"/>
              </a:spcBef>
              <a:spcAft>
                <a:spcPts val="0"/>
              </a:spcAft>
              <a:buClr>
                <a:schemeClr val="dk1"/>
              </a:buClr>
              <a:buSzPts val="1100"/>
              <a:buFont typeface="Arial"/>
              <a:buNone/>
            </a:pPr>
            <a:r>
              <a:rPr lang="en-US" sz="1500">
                <a:solidFill>
                  <a:schemeClr val="dk1"/>
                </a:solidFill>
              </a:rPr>
              <a:t>Human Peripheral Blood Mononuclear Cells (PBMC) freely available from 10X Genomics</a:t>
            </a:r>
            <a:endParaRPr sz="1500">
              <a:solidFill>
                <a:schemeClr val="dk1"/>
              </a:solidFill>
            </a:endParaRPr>
          </a:p>
          <a:p>
            <a:pPr marL="0" lvl="0" indent="0" algn="l" rtl="0">
              <a:spcBef>
                <a:spcPts val="480"/>
              </a:spcBef>
              <a:spcAft>
                <a:spcPts val="0"/>
              </a:spcAft>
              <a:buClr>
                <a:schemeClr val="dk1"/>
              </a:buClr>
              <a:buSzPts val="1100"/>
              <a:buFont typeface="Arial"/>
              <a:buNone/>
            </a:pPr>
            <a:endParaRPr sz="1500">
              <a:solidFill>
                <a:schemeClr val="dk1"/>
              </a:solidFill>
            </a:endParaRPr>
          </a:p>
          <a:p>
            <a:pPr marL="0" lvl="0" indent="0" algn="l" rtl="0">
              <a:spcBef>
                <a:spcPts val="480"/>
              </a:spcBef>
              <a:spcAft>
                <a:spcPts val="0"/>
              </a:spcAft>
              <a:buClr>
                <a:schemeClr val="dk1"/>
              </a:buClr>
              <a:buSzPts val="1100"/>
              <a:buFont typeface="Arial"/>
              <a:buNone/>
            </a:pPr>
            <a:r>
              <a:rPr lang="en-US" sz="1500">
                <a:solidFill>
                  <a:schemeClr val="dk1"/>
                </a:solidFill>
              </a:rPr>
              <a:t>There are 2,700 single cells that were sequenced on the Illumina NextSeq 500</a:t>
            </a:r>
            <a:endParaRPr sz="1500">
              <a:solidFill>
                <a:schemeClr val="dk1"/>
              </a:solidFill>
            </a:endParaRPr>
          </a:p>
          <a:p>
            <a:pPr marL="0" lvl="0" indent="0" algn="l" rtl="0">
              <a:spcBef>
                <a:spcPts val="480"/>
              </a:spcBef>
              <a:spcAft>
                <a:spcPts val="0"/>
              </a:spcAft>
              <a:buClr>
                <a:schemeClr val="dk1"/>
              </a:buClr>
              <a:buSzPts val="1100"/>
              <a:buFont typeface="Arial"/>
              <a:buNone/>
            </a:pPr>
            <a:endParaRPr sz="1500">
              <a:solidFill>
                <a:schemeClr val="dk1"/>
              </a:solidFill>
            </a:endParaRPr>
          </a:p>
          <a:p>
            <a:pPr marL="0" lvl="0" indent="0" algn="l" rtl="0">
              <a:spcBef>
                <a:spcPts val="480"/>
              </a:spcBef>
              <a:spcAft>
                <a:spcPts val="0"/>
              </a:spcAft>
              <a:buClr>
                <a:schemeClr val="dk1"/>
              </a:buClr>
              <a:buSzPts val="1100"/>
              <a:buFont typeface="Arial"/>
              <a:buNone/>
            </a:pPr>
            <a:r>
              <a:rPr lang="en-US" sz="1500">
                <a:solidFill>
                  <a:schemeClr val="dk1"/>
                </a:solidFill>
              </a:rPr>
              <a:t>PBMC - typically a mixture of lymphocytes and monocytes, commonly used in immunology research</a:t>
            </a:r>
            <a:endParaRPr sz="1500">
              <a:solidFill>
                <a:schemeClr val="dk1"/>
              </a:solidFill>
            </a:endParaRPr>
          </a:p>
          <a:p>
            <a:pPr marL="0" lvl="0" indent="0" algn="l" rtl="0">
              <a:spcBef>
                <a:spcPts val="480"/>
              </a:spcBef>
              <a:spcAft>
                <a:spcPts val="0"/>
              </a:spcAft>
              <a:buClr>
                <a:schemeClr val="dk1"/>
              </a:buClr>
              <a:buSzPts val="1100"/>
              <a:buFont typeface="Arial"/>
              <a:buNone/>
            </a:pPr>
            <a:endParaRPr sz="1500">
              <a:solidFill>
                <a:schemeClr val="dk1"/>
              </a:solidFill>
            </a:endParaRPr>
          </a:p>
          <a:p>
            <a:pPr marL="0" lvl="0" indent="0" algn="l" rtl="0">
              <a:spcBef>
                <a:spcPts val="480"/>
              </a:spcBef>
              <a:spcAft>
                <a:spcPts val="0"/>
              </a:spcAft>
              <a:buClr>
                <a:schemeClr val="dk1"/>
              </a:buClr>
              <a:buSzPts val="1100"/>
              <a:buFont typeface="Arial"/>
              <a:buNone/>
            </a:pPr>
            <a:r>
              <a:rPr lang="en-US" sz="1500">
                <a:solidFill>
                  <a:schemeClr val="dk1"/>
                </a:solidFill>
              </a:rPr>
              <a:t>Tutorial goal: identify the cell types in this PBMC sample</a:t>
            </a:r>
            <a:endParaRPr sz="1500">
              <a:solidFill>
                <a:schemeClr val="dk1"/>
              </a:solidFill>
            </a:endParaRPr>
          </a:p>
        </p:txBody>
      </p:sp>
      <p:pic>
        <p:nvPicPr>
          <p:cNvPr id="590" name="Google Shape;590;p60"/>
          <p:cNvPicPr preferRelativeResize="0"/>
          <p:nvPr/>
        </p:nvPicPr>
        <p:blipFill>
          <a:blip r:embed="rId3">
            <a:alphaModFix/>
          </a:blip>
          <a:stretch>
            <a:fillRect/>
          </a:stretch>
        </p:blipFill>
        <p:spPr>
          <a:xfrm>
            <a:off x="5451800" y="1030625"/>
            <a:ext cx="3178400" cy="2313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1"/>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Seurat Object</a:t>
            </a:r>
            <a:endParaRPr/>
          </a:p>
        </p:txBody>
      </p:sp>
      <p:sp>
        <p:nvSpPr>
          <p:cNvPr id="597" name="Google Shape;597;p61"/>
          <p:cNvSpPr txBox="1"/>
          <p:nvPr/>
        </p:nvSpPr>
        <p:spPr>
          <a:xfrm>
            <a:off x="330600" y="1030625"/>
            <a:ext cx="4013400" cy="4571400"/>
          </a:xfrm>
          <a:prstGeom prst="rect">
            <a:avLst/>
          </a:prstGeom>
          <a:noFill/>
          <a:ln>
            <a:noFill/>
          </a:ln>
        </p:spPr>
        <p:txBody>
          <a:bodyPr spcFirstLastPara="1" wrap="square" lIns="91425" tIns="91425" rIns="91425" bIns="91425" anchor="t" anchorCtr="0">
            <a:spAutoFit/>
          </a:bodyPr>
          <a:lstStyle/>
          <a:p>
            <a:pPr marL="457200" lvl="0" indent="-323850" algn="l" rtl="0">
              <a:spcBef>
                <a:spcPts val="480"/>
              </a:spcBef>
              <a:spcAft>
                <a:spcPts val="0"/>
              </a:spcAft>
              <a:buClr>
                <a:schemeClr val="dk1"/>
              </a:buClr>
              <a:buSzPts val="1500"/>
              <a:buChar char="●"/>
            </a:pPr>
            <a:r>
              <a:rPr lang="en-US" sz="1500">
                <a:solidFill>
                  <a:schemeClr val="dk1"/>
                </a:solidFill>
              </a:rPr>
              <a:t>A collection of tables and other types of unstructured data</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These tables are stored under ‘slots’</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The ‘assays’ slot contain data-frames associated with count data - the raw counts, normalised counts and scaled counts. If the dataset is multi-omic, you can store multiple assays e.g RNA, ATAC, cell-surface protein</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Meta-data - stores cell-barcode information</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The ‘reductions’ slot stores data-frames generated from dimensionality reduction steps</a:t>
            </a:r>
            <a:endParaRPr sz="1500">
              <a:solidFill>
                <a:schemeClr val="dk1"/>
              </a:solidFill>
            </a:endParaRPr>
          </a:p>
          <a:p>
            <a:pPr marL="457200" lvl="0" indent="-323850" algn="l" rtl="0">
              <a:spcBef>
                <a:spcPts val="0"/>
              </a:spcBef>
              <a:spcAft>
                <a:spcPts val="0"/>
              </a:spcAft>
              <a:buClr>
                <a:schemeClr val="dk1"/>
              </a:buClr>
              <a:buSzPts val="1500"/>
              <a:buChar char="●"/>
            </a:pPr>
            <a:r>
              <a:rPr lang="en-US" sz="1500">
                <a:solidFill>
                  <a:schemeClr val="dk1"/>
                </a:solidFill>
              </a:rPr>
              <a:t>A Seurat object has an ‘active.assay’ - this can be overridden and changed at any time. It controls the default assay that Seurat functions will use for plotting or calculations</a:t>
            </a:r>
            <a:endParaRPr sz="1500">
              <a:solidFill>
                <a:schemeClr val="dk1"/>
              </a:solidFill>
            </a:endParaRPr>
          </a:p>
        </p:txBody>
      </p:sp>
      <p:pic>
        <p:nvPicPr>
          <p:cNvPr id="598" name="Google Shape;598;p61"/>
          <p:cNvPicPr preferRelativeResize="0"/>
          <p:nvPr/>
        </p:nvPicPr>
        <p:blipFill>
          <a:blip r:embed="rId3">
            <a:alphaModFix/>
          </a:blip>
          <a:stretch>
            <a:fillRect/>
          </a:stretch>
        </p:blipFill>
        <p:spPr>
          <a:xfrm>
            <a:off x="4665875" y="1157375"/>
            <a:ext cx="4149450" cy="42558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2"/>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Further Resources</a:t>
            </a:r>
            <a:endParaRPr/>
          </a:p>
        </p:txBody>
      </p:sp>
      <p:sp>
        <p:nvSpPr>
          <p:cNvPr id="605" name="Google Shape;605;p62"/>
          <p:cNvSpPr txBox="1"/>
          <p:nvPr/>
        </p:nvSpPr>
        <p:spPr>
          <a:xfrm>
            <a:off x="330600" y="1030625"/>
            <a:ext cx="8453700" cy="2262600"/>
          </a:xfrm>
          <a:prstGeom prst="rect">
            <a:avLst/>
          </a:prstGeom>
          <a:noFill/>
          <a:ln>
            <a:noFill/>
          </a:ln>
        </p:spPr>
        <p:txBody>
          <a:bodyPr spcFirstLastPara="1" wrap="square" lIns="91425" tIns="91425" rIns="91425" bIns="91425" anchor="t" anchorCtr="0">
            <a:spAutoFit/>
          </a:bodyPr>
          <a:lstStyle/>
          <a:p>
            <a:pPr marL="457200" lvl="0" indent="-323850" algn="l" rtl="0">
              <a:spcBef>
                <a:spcPts val="480"/>
              </a:spcBef>
              <a:spcAft>
                <a:spcPts val="0"/>
              </a:spcAft>
              <a:buClr>
                <a:schemeClr val="dk1"/>
              </a:buClr>
              <a:buSzPts val="1500"/>
              <a:buFont typeface="Noto Sans Symbols"/>
              <a:buChar char="▪"/>
            </a:pPr>
            <a:r>
              <a:rPr lang="en-US" sz="1500" u="sng">
                <a:solidFill>
                  <a:schemeClr val="hlink"/>
                </a:solidFill>
                <a:hlinkClick r:id="rId3"/>
              </a:rPr>
              <a:t>Orchestrating Single Cell Analysis:</a:t>
            </a:r>
            <a:r>
              <a:rPr lang="en-US" sz="1500">
                <a:solidFill>
                  <a:schemeClr val="dk1"/>
                </a:solidFill>
              </a:rPr>
              <a:t> this is one of the most comprehensive resource on learning about single cell analysis. It utilises the Bioconductor ecosystem but is well worth reading even if you stick with Seurat or use scanpy</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u="sng">
                <a:solidFill>
                  <a:schemeClr val="hlink"/>
                </a:solidFill>
                <a:hlinkClick r:id="rId4"/>
              </a:rPr>
              <a:t>Seurat</a:t>
            </a:r>
            <a:r>
              <a:rPr lang="en-US" sz="1500">
                <a:solidFill>
                  <a:schemeClr val="dk1"/>
                </a:solidFill>
              </a:rPr>
              <a:t> &amp; </a:t>
            </a:r>
            <a:r>
              <a:rPr lang="en-US" sz="1500" u="sng">
                <a:solidFill>
                  <a:schemeClr val="hlink"/>
                </a:solidFill>
                <a:hlinkClick r:id="rId5"/>
              </a:rPr>
              <a:t>Signac</a:t>
            </a:r>
            <a:r>
              <a:rPr lang="en-US" sz="1500">
                <a:solidFill>
                  <a:schemeClr val="dk1"/>
                </a:solidFill>
              </a:rPr>
              <a:t> websites: lots of documentation on how to use these packages</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u="sng">
                <a:solidFill>
                  <a:schemeClr val="hlink"/>
                </a:solidFill>
                <a:hlinkClick r:id="rId6"/>
              </a:rPr>
              <a:t>Ming Tang’s scRNA analysis notes:</a:t>
            </a:r>
            <a:r>
              <a:rPr lang="en-US" sz="1500">
                <a:solidFill>
                  <a:schemeClr val="dk1"/>
                </a:solidFill>
              </a:rPr>
              <a:t> huge list of single cell tools, tutorials, papers, etc organised by topic</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u="sng">
                <a:solidFill>
                  <a:schemeClr val="hlink"/>
                </a:solidFill>
                <a:hlinkClick r:id="rId7"/>
              </a:rPr>
              <a:t>Awesome single cell</a:t>
            </a:r>
            <a:r>
              <a:rPr lang="en-US" sz="1500">
                <a:solidFill>
                  <a:schemeClr val="dk1"/>
                </a:solidFill>
              </a:rPr>
              <a:t>: another extensive list of single cell tools, tutorials, papers, etc organised by topic</a:t>
            </a:r>
            <a:endParaRPr sz="1500">
              <a:solidFill>
                <a:schemeClr val="dk1"/>
              </a:solidFill>
            </a:endParaRPr>
          </a:p>
          <a:p>
            <a:pPr marL="457200" lvl="0" indent="-323850" algn="l" rtl="0">
              <a:spcBef>
                <a:spcPts val="0"/>
              </a:spcBef>
              <a:spcAft>
                <a:spcPts val="0"/>
              </a:spcAft>
              <a:buClr>
                <a:schemeClr val="dk1"/>
              </a:buClr>
              <a:buSzPts val="1500"/>
              <a:buFont typeface="Noto Sans Symbols"/>
              <a:buChar char="▪"/>
            </a:pPr>
            <a:r>
              <a:rPr lang="en-US" sz="1500" u="sng">
                <a:solidFill>
                  <a:schemeClr val="hlink"/>
                </a:solidFill>
                <a:hlinkClick r:id="rId8"/>
              </a:rPr>
              <a:t>scRNA-tools</a:t>
            </a:r>
            <a:r>
              <a:rPr lang="en-US" sz="1500">
                <a:solidFill>
                  <a:schemeClr val="dk1"/>
                </a:solidFill>
              </a:rPr>
              <a:t>: a database that catalogues tools for analysing single-cell data</a:t>
            </a:r>
            <a:endParaRPr sz="15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1" name="Google Shape;611;p63"/>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63"/>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64"/>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64"/>
          <p:cNvSpPr txBox="1"/>
          <p:nvPr/>
        </p:nvSpPr>
        <p:spPr>
          <a:xfrm>
            <a:off x="330600" y="1030625"/>
            <a:ext cx="845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Sequencing</a:t>
            </a:r>
            <a:endParaRPr/>
          </a:p>
        </p:txBody>
      </p:sp>
      <p:sp>
        <p:nvSpPr>
          <p:cNvPr id="164" name="Google Shape;164;p23"/>
          <p:cNvSpPr txBox="1"/>
          <p:nvPr/>
        </p:nvSpPr>
        <p:spPr>
          <a:xfrm>
            <a:off x="472350" y="1051650"/>
            <a:ext cx="8413200" cy="4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202020"/>
              </a:solidFill>
              <a:highlight>
                <a:srgbClr val="FFFFFF"/>
              </a:highlight>
            </a:endParaRPr>
          </a:p>
        </p:txBody>
      </p:sp>
      <p:pic>
        <p:nvPicPr>
          <p:cNvPr id="165" name="Google Shape;165;p23"/>
          <p:cNvPicPr preferRelativeResize="0"/>
          <p:nvPr/>
        </p:nvPicPr>
        <p:blipFill>
          <a:blip r:embed="rId3">
            <a:alphaModFix/>
          </a:blip>
          <a:stretch>
            <a:fillRect/>
          </a:stretch>
        </p:blipFill>
        <p:spPr>
          <a:xfrm>
            <a:off x="365400" y="1318400"/>
            <a:ext cx="8413201" cy="3892525"/>
          </a:xfrm>
          <a:prstGeom prst="rect">
            <a:avLst/>
          </a:prstGeom>
          <a:noFill/>
          <a:ln>
            <a:noFill/>
          </a:ln>
        </p:spPr>
      </p:pic>
      <p:pic>
        <p:nvPicPr>
          <p:cNvPr id="166" name="Google Shape;166;p23"/>
          <p:cNvPicPr preferRelativeResize="0"/>
          <p:nvPr/>
        </p:nvPicPr>
        <p:blipFill rotWithShape="1">
          <a:blip r:embed="rId4">
            <a:alphaModFix/>
          </a:blip>
          <a:srcRect t="10248" r="5499" b="3700"/>
          <a:stretch/>
        </p:blipFill>
        <p:spPr>
          <a:xfrm>
            <a:off x="365400" y="4517425"/>
            <a:ext cx="5297225" cy="1290675"/>
          </a:xfrm>
          <a:prstGeom prst="rect">
            <a:avLst/>
          </a:prstGeom>
          <a:noFill/>
          <a:ln>
            <a:noFill/>
          </a:ln>
        </p:spPr>
      </p:pic>
      <p:sp>
        <p:nvSpPr>
          <p:cNvPr id="167" name="Google Shape;167;p23"/>
          <p:cNvSpPr txBox="1"/>
          <p:nvPr/>
        </p:nvSpPr>
        <p:spPr>
          <a:xfrm>
            <a:off x="7334397" y="4705569"/>
            <a:ext cx="1130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t>10x Genomics</a:t>
            </a:r>
            <a:endParaRPr sz="10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Single Cell Analysis Workflow</a:t>
            </a:r>
            <a:endParaRPr/>
          </a:p>
        </p:txBody>
      </p:sp>
      <p:sp>
        <p:nvSpPr>
          <p:cNvPr id="174" name="Google Shape;174;p24"/>
          <p:cNvSpPr txBox="1"/>
          <p:nvPr/>
        </p:nvSpPr>
        <p:spPr>
          <a:xfrm>
            <a:off x="338725" y="1582775"/>
            <a:ext cx="1221300" cy="369300"/>
          </a:xfrm>
          <a:prstGeom prst="rect">
            <a:avLst/>
          </a:prstGeom>
          <a:solidFill>
            <a:srgbClr val="88888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Raw sequence</a:t>
            </a:r>
            <a:endParaRPr sz="1200">
              <a:solidFill>
                <a:srgbClr val="FFFFFF"/>
              </a:solidFill>
            </a:endParaRPr>
          </a:p>
        </p:txBody>
      </p:sp>
      <p:sp>
        <p:nvSpPr>
          <p:cNvPr id="175" name="Google Shape;175;p24"/>
          <p:cNvSpPr txBox="1"/>
          <p:nvPr/>
        </p:nvSpPr>
        <p:spPr>
          <a:xfrm>
            <a:off x="3227800" y="1582775"/>
            <a:ext cx="1221300" cy="369300"/>
          </a:xfrm>
          <a:prstGeom prst="rect">
            <a:avLst/>
          </a:prstGeom>
          <a:solidFill>
            <a:srgbClr val="88888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Alignment</a:t>
            </a:r>
            <a:endParaRPr sz="1200">
              <a:solidFill>
                <a:srgbClr val="FFFFFF"/>
              </a:solidFill>
            </a:endParaRPr>
          </a:p>
        </p:txBody>
      </p:sp>
      <p:sp>
        <p:nvSpPr>
          <p:cNvPr id="176" name="Google Shape;176;p24"/>
          <p:cNvSpPr txBox="1"/>
          <p:nvPr/>
        </p:nvSpPr>
        <p:spPr>
          <a:xfrm>
            <a:off x="4672325" y="1582775"/>
            <a:ext cx="1221300" cy="369300"/>
          </a:xfrm>
          <a:prstGeom prst="rect">
            <a:avLst/>
          </a:prstGeom>
          <a:solidFill>
            <a:srgbClr val="88888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Count</a:t>
            </a:r>
            <a:endParaRPr sz="1200">
              <a:solidFill>
                <a:srgbClr val="FFFFFF"/>
              </a:solidFill>
            </a:endParaRPr>
          </a:p>
        </p:txBody>
      </p:sp>
      <p:sp>
        <p:nvSpPr>
          <p:cNvPr id="177" name="Google Shape;177;p24"/>
          <p:cNvSpPr txBox="1"/>
          <p:nvPr/>
        </p:nvSpPr>
        <p:spPr>
          <a:xfrm>
            <a:off x="1783250" y="1582775"/>
            <a:ext cx="1221300" cy="369300"/>
          </a:xfrm>
          <a:prstGeom prst="rect">
            <a:avLst/>
          </a:prstGeom>
          <a:solidFill>
            <a:srgbClr val="88888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Quality Control</a:t>
            </a:r>
            <a:endParaRPr sz="1200">
              <a:solidFill>
                <a:srgbClr val="FFFFFF"/>
              </a:solidFill>
            </a:endParaRPr>
          </a:p>
        </p:txBody>
      </p:sp>
      <p:sp>
        <p:nvSpPr>
          <p:cNvPr id="178" name="Google Shape;178;p24"/>
          <p:cNvSpPr txBox="1"/>
          <p:nvPr/>
        </p:nvSpPr>
        <p:spPr>
          <a:xfrm>
            <a:off x="338725" y="2288300"/>
            <a:ext cx="12213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Count matrix</a:t>
            </a:r>
            <a:endParaRPr sz="1200">
              <a:solidFill>
                <a:srgbClr val="FFFFFF"/>
              </a:solidFill>
            </a:endParaRPr>
          </a:p>
        </p:txBody>
      </p:sp>
      <p:cxnSp>
        <p:nvCxnSpPr>
          <p:cNvPr id="179" name="Google Shape;179;p24"/>
          <p:cNvCxnSpPr>
            <a:stCxn id="174" idx="3"/>
            <a:endCxn id="177" idx="1"/>
          </p:cNvCxnSpPr>
          <p:nvPr/>
        </p:nvCxnSpPr>
        <p:spPr>
          <a:xfrm>
            <a:off x="1560025" y="1767425"/>
            <a:ext cx="223200" cy="0"/>
          </a:xfrm>
          <a:prstGeom prst="straightConnector1">
            <a:avLst/>
          </a:prstGeom>
          <a:noFill/>
          <a:ln w="9525" cap="flat" cmpd="sng">
            <a:solidFill>
              <a:srgbClr val="888888"/>
            </a:solidFill>
            <a:prstDash val="solid"/>
            <a:round/>
            <a:headEnd type="none" w="med" len="med"/>
            <a:tailEnd type="triangle" w="med" len="med"/>
          </a:ln>
        </p:spPr>
      </p:cxnSp>
      <p:cxnSp>
        <p:nvCxnSpPr>
          <p:cNvPr id="180" name="Google Shape;180;p24"/>
          <p:cNvCxnSpPr/>
          <p:nvPr/>
        </p:nvCxnSpPr>
        <p:spPr>
          <a:xfrm>
            <a:off x="3004575" y="1767425"/>
            <a:ext cx="223200" cy="0"/>
          </a:xfrm>
          <a:prstGeom prst="straightConnector1">
            <a:avLst/>
          </a:prstGeom>
          <a:noFill/>
          <a:ln w="9525" cap="flat" cmpd="sng">
            <a:solidFill>
              <a:srgbClr val="888888"/>
            </a:solidFill>
            <a:prstDash val="solid"/>
            <a:round/>
            <a:headEnd type="none" w="med" len="med"/>
            <a:tailEnd type="triangle" w="med" len="med"/>
          </a:ln>
        </p:spPr>
      </p:cxnSp>
      <p:cxnSp>
        <p:nvCxnSpPr>
          <p:cNvPr id="181" name="Google Shape;181;p24"/>
          <p:cNvCxnSpPr/>
          <p:nvPr/>
        </p:nvCxnSpPr>
        <p:spPr>
          <a:xfrm>
            <a:off x="4460400" y="1767425"/>
            <a:ext cx="223200" cy="0"/>
          </a:xfrm>
          <a:prstGeom prst="straightConnector1">
            <a:avLst/>
          </a:prstGeom>
          <a:noFill/>
          <a:ln w="9525" cap="flat" cmpd="sng">
            <a:solidFill>
              <a:srgbClr val="888888"/>
            </a:solidFill>
            <a:prstDash val="solid"/>
            <a:round/>
            <a:headEnd type="none" w="med" len="med"/>
            <a:tailEnd type="triangle" w="med" len="med"/>
          </a:ln>
        </p:spPr>
      </p:cxnSp>
      <p:cxnSp>
        <p:nvCxnSpPr>
          <p:cNvPr id="182" name="Google Shape;182;p24"/>
          <p:cNvCxnSpPr>
            <a:stCxn id="176" idx="2"/>
            <a:endCxn id="178" idx="0"/>
          </p:cNvCxnSpPr>
          <p:nvPr/>
        </p:nvCxnSpPr>
        <p:spPr>
          <a:xfrm rot="5400000">
            <a:off x="2948075" y="-46525"/>
            <a:ext cx="336300" cy="4333500"/>
          </a:xfrm>
          <a:prstGeom prst="bentConnector3">
            <a:avLst>
              <a:gd name="adj1" fmla="val 49989"/>
            </a:avLst>
          </a:prstGeom>
          <a:noFill/>
          <a:ln w="9525" cap="flat" cmpd="sng">
            <a:solidFill>
              <a:srgbClr val="006DAE"/>
            </a:solidFill>
            <a:prstDash val="solid"/>
            <a:round/>
            <a:headEnd type="none" w="med" len="med"/>
            <a:tailEnd type="none" w="med" len="med"/>
          </a:ln>
        </p:spPr>
      </p:cxnSp>
      <p:sp>
        <p:nvSpPr>
          <p:cNvPr id="183" name="Google Shape;183;p24"/>
          <p:cNvSpPr txBox="1"/>
          <p:nvPr/>
        </p:nvSpPr>
        <p:spPr>
          <a:xfrm>
            <a:off x="1742825" y="22883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Quality Control</a:t>
            </a:r>
            <a:endParaRPr sz="1200">
              <a:solidFill>
                <a:srgbClr val="FFFFFF"/>
              </a:solidFill>
            </a:endParaRPr>
          </a:p>
        </p:txBody>
      </p:sp>
      <p:sp>
        <p:nvSpPr>
          <p:cNvPr id="184" name="Google Shape;184;p24"/>
          <p:cNvSpPr txBox="1"/>
          <p:nvPr/>
        </p:nvSpPr>
        <p:spPr>
          <a:xfrm>
            <a:off x="1913075" y="26992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Normalisation</a:t>
            </a:r>
            <a:endParaRPr sz="1200">
              <a:solidFill>
                <a:srgbClr val="FFFFFF"/>
              </a:solidFill>
            </a:endParaRPr>
          </a:p>
        </p:txBody>
      </p:sp>
      <p:sp>
        <p:nvSpPr>
          <p:cNvPr id="185" name="Google Shape;185;p24"/>
          <p:cNvSpPr txBox="1"/>
          <p:nvPr/>
        </p:nvSpPr>
        <p:spPr>
          <a:xfrm>
            <a:off x="2074375" y="3110088"/>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Feature Selection</a:t>
            </a:r>
            <a:endParaRPr sz="1200">
              <a:solidFill>
                <a:srgbClr val="FFFFFF"/>
              </a:solidFill>
            </a:endParaRPr>
          </a:p>
        </p:txBody>
      </p:sp>
      <p:sp>
        <p:nvSpPr>
          <p:cNvPr id="186" name="Google Shape;186;p24"/>
          <p:cNvSpPr txBox="1"/>
          <p:nvPr/>
        </p:nvSpPr>
        <p:spPr>
          <a:xfrm>
            <a:off x="2235700" y="35210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Dimensionality Reduction</a:t>
            </a:r>
            <a:endParaRPr sz="1200">
              <a:solidFill>
                <a:srgbClr val="FFFFFF"/>
              </a:solidFill>
            </a:endParaRPr>
          </a:p>
        </p:txBody>
      </p:sp>
      <p:sp>
        <p:nvSpPr>
          <p:cNvPr id="187" name="Google Shape;187;p24"/>
          <p:cNvSpPr txBox="1"/>
          <p:nvPr/>
        </p:nvSpPr>
        <p:spPr>
          <a:xfrm>
            <a:off x="2379175" y="39319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Clustering</a:t>
            </a:r>
            <a:endParaRPr sz="1200">
              <a:solidFill>
                <a:srgbClr val="FFFFFF"/>
              </a:solidFill>
            </a:endParaRPr>
          </a:p>
        </p:txBody>
      </p:sp>
      <p:sp>
        <p:nvSpPr>
          <p:cNvPr id="188" name="Google Shape;188;p24"/>
          <p:cNvSpPr txBox="1"/>
          <p:nvPr/>
        </p:nvSpPr>
        <p:spPr>
          <a:xfrm>
            <a:off x="2549400" y="43428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Finding cell markers</a:t>
            </a:r>
            <a:endParaRPr sz="1200">
              <a:solidFill>
                <a:srgbClr val="FFFFFF"/>
              </a:solidFill>
            </a:endParaRPr>
          </a:p>
        </p:txBody>
      </p:sp>
      <p:sp>
        <p:nvSpPr>
          <p:cNvPr id="189" name="Google Shape;189;p24"/>
          <p:cNvSpPr txBox="1"/>
          <p:nvPr/>
        </p:nvSpPr>
        <p:spPr>
          <a:xfrm>
            <a:off x="2706725" y="47537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Cell annotation</a:t>
            </a:r>
            <a:endParaRPr sz="1200">
              <a:solidFill>
                <a:srgbClr val="FFFFFF"/>
              </a:solidFill>
            </a:endParaRPr>
          </a:p>
        </p:txBody>
      </p:sp>
      <p:sp>
        <p:nvSpPr>
          <p:cNvPr id="190" name="Google Shape;190;p24"/>
          <p:cNvSpPr txBox="1"/>
          <p:nvPr/>
        </p:nvSpPr>
        <p:spPr>
          <a:xfrm>
            <a:off x="4936225" y="4753700"/>
            <a:ext cx="1965600" cy="369300"/>
          </a:xfrm>
          <a:prstGeom prst="rect">
            <a:avLst/>
          </a:prstGeom>
          <a:solidFill>
            <a:srgbClr val="009FD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Data set integration</a:t>
            </a:r>
            <a:endParaRPr sz="1200">
              <a:solidFill>
                <a:srgbClr val="FFFFFF"/>
              </a:solidFill>
            </a:endParaRPr>
          </a:p>
        </p:txBody>
      </p:sp>
      <p:sp>
        <p:nvSpPr>
          <p:cNvPr id="191" name="Google Shape;191;p24"/>
          <p:cNvSpPr txBox="1"/>
          <p:nvPr/>
        </p:nvSpPr>
        <p:spPr>
          <a:xfrm>
            <a:off x="6231025" y="2288300"/>
            <a:ext cx="2495100" cy="2216400"/>
          </a:xfrm>
          <a:prstGeom prst="rect">
            <a:avLst/>
          </a:prstGeom>
          <a:solidFill>
            <a:srgbClr val="FC622E"/>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FFFFFF"/>
                </a:solidFill>
              </a:rPr>
              <a:t>More</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Pseudotime trajectories</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Single cell velocity</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Multiomics</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Doublet detection</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Cell cycle</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Differential accessibility</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Immune Profiling</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Hashtag demultiplexing</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Spatial</a:t>
            </a:r>
            <a:endParaRPr sz="1200">
              <a:solidFill>
                <a:srgbClr val="FFFFFF"/>
              </a:solidFill>
            </a:endParaRPr>
          </a:p>
          <a:p>
            <a:pPr marL="457200" lvl="0" indent="-304800" algn="l" rtl="0">
              <a:spcBef>
                <a:spcPts val="0"/>
              </a:spcBef>
              <a:spcAft>
                <a:spcPts val="0"/>
              </a:spcAft>
              <a:buClr>
                <a:srgbClr val="FFFFFF"/>
              </a:buClr>
              <a:buSzPts val="1200"/>
              <a:buChar char="●"/>
            </a:pPr>
            <a:r>
              <a:rPr lang="en-US" sz="1200">
                <a:solidFill>
                  <a:srgbClr val="FFFFFF"/>
                </a:solidFill>
              </a:rPr>
              <a:t>etc…</a:t>
            </a:r>
            <a:endParaRPr sz="1200">
              <a:solidFill>
                <a:srgbClr val="FFFFFF"/>
              </a:solidFill>
            </a:endParaRPr>
          </a:p>
        </p:txBody>
      </p:sp>
      <p:cxnSp>
        <p:nvCxnSpPr>
          <p:cNvPr id="192" name="Google Shape;192;p24"/>
          <p:cNvCxnSpPr/>
          <p:nvPr/>
        </p:nvCxnSpPr>
        <p:spPr>
          <a:xfrm>
            <a:off x="1586725" y="2955575"/>
            <a:ext cx="775800" cy="2054100"/>
          </a:xfrm>
          <a:prstGeom prst="straightConnector1">
            <a:avLst/>
          </a:prstGeom>
          <a:noFill/>
          <a:ln w="9525" cap="flat" cmpd="sng">
            <a:solidFill>
              <a:srgbClr val="006DAE"/>
            </a:solidFill>
            <a:prstDash val="solid"/>
            <a:round/>
            <a:headEnd type="triangle" w="med" len="med"/>
            <a:tailEnd type="triangle" w="med" len="med"/>
          </a:ln>
        </p:spPr>
      </p:cxnSp>
      <p:sp>
        <p:nvSpPr>
          <p:cNvPr id="193" name="Google Shape;193;p24"/>
          <p:cNvSpPr txBox="1"/>
          <p:nvPr/>
        </p:nvSpPr>
        <p:spPr>
          <a:xfrm>
            <a:off x="245675" y="3735200"/>
            <a:ext cx="1729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Today’s workshop</a:t>
            </a:r>
            <a:endParaRPr/>
          </a:p>
          <a:p>
            <a:pPr marL="0" lvl="0" indent="0" algn="l" rtl="0">
              <a:spcBef>
                <a:spcPts val="0"/>
              </a:spcBef>
              <a:spcAft>
                <a:spcPts val="0"/>
              </a:spcAft>
              <a:buNone/>
            </a:pPr>
            <a:endParaRPr/>
          </a:p>
          <a:p>
            <a:pPr marL="0" lvl="0" indent="0" algn="l" rtl="0">
              <a:spcBef>
                <a:spcPts val="0"/>
              </a:spcBef>
              <a:spcAft>
                <a:spcPts val="0"/>
              </a:spcAft>
              <a:buNone/>
            </a:pPr>
            <a:r>
              <a:rPr lang="en-US"/>
              <a:t>Most common steps in analysis</a:t>
            </a:r>
            <a:endParaRPr/>
          </a:p>
        </p:txBody>
      </p:sp>
      <p:sp>
        <p:nvSpPr>
          <p:cNvPr id="194" name="Google Shape;194;p24"/>
          <p:cNvSpPr txBox="1"/>
          <p:nvPr/>
        </p:nvSpPr>
        <p:spPr>
          <a:xfrm>
            <a:off x="6288475" y="1567325"/>
            <a:ext cx="238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Beyond workshop scope</a:t>
            </a:r>
            <a:endParaRPr/>
          </a:p>
        </p:txBody>
      </p:sp>
      <p:cxnSp>
        <p:nvCxnSpPr>
          <p:cNvPr id="195" name="Google Shape;195;p24"/>
          <p:cNvCxnSpPr>
            <a:stCxn id="194" idx="2"/>
            <a:endCxn id="191" idx="0"/>
          </p:cNvCxnSpPr>
          <p:nvPr/>
        </p:nvCxnSpPr>
        <p:spPr>
          <a:xfrm>
            <a:off x="7478575" y="1967525"/>
            <a:ext cx="0" cy="320700"/>
          </a:xfrm>
          <a:prstGeom prst="straightConnector1">
            <a:avLst/>
          </a:prstGeom>
          <a:noFill/>
          <a:ln w="9525" cap="flat" cmpd="sng">
            <a:solidFill>
              <a:srgbClr val="888888"/>
            </a:solidFill>
            <a:prstDash val="solid"/>
            <a:round/>
            <a:headEnd type="none" w="med" len="med"/>
            <a:tailEnd type="triangle" w="med" len="med"/>
          </a:ln>
        </p:spPr>
      </p:cxnSp>
      <p:cxnSp>
        <p:nvCxnSpPr>
          <p:cNvPr id="196" name="Google Shape;196;p24"/>
          <p:cNvCxnSpPr>
            <a:stCxn id="194" idx="1"/>
            <a:endCxn id="176" idx="3"/>
          </p:cNvCxnSpPr>
          <p:nvPr/>
        </p:nvCxnSpPr>
        <p:spPr>
          <a:xfrm rot="10800000">
            <a:off x="5893675" y="1767425"/>
            <a:ext cx="394800" cy="0"/>
          </a:xfrm>
          <a:prstGeom prst="straightConnector1">
            <a:avLst/>
          </a:prstGeom>
          <a:noFill/>
          <a:ln w="9525" cap="flat" cmpd="sng">
            <a:solidFill>
              <a:srgbClr val="888888"/>
            </a:solidFill>
            <a:prstDash val="solid"/>
            <a:round/>
            <a:headEnd type="none" w="med" len="med"/>
            <a:tailEnd type="triangle" w="med" len="med"/>
          </a:ln>
        </p:spPr>
      </p:cxnSp>
      <p:sp>
        <p:nvSpPr>
          <p:cNvPr id="197" name="Google Shape;197;p24"/>
          <p:cNvSpPr txBox="1"/>
          <p:nvPr/>
        </p:nvSpPr>
        <p:spPr>
          <a:xfrm>
            <a:off x="7264225" y="4738250"/>
            <a:ext cx="146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Bonus content</a:t>
            </a:r>
            <a:endParaRPr/>
          </a:p>
        </p:txBody>
      </p:sp>
      <p:cxnSp>
        <p:nvCxnSpPr>
          <p:cNvPr id="198" name="Google Shape;198;p24"/>
          <p:cNvCxnSpPr>
            <a:stCxn id="197" idx="1"/>
            <a:endCxn id="190" idx="3"/>
          </p:cNvCxnSpPr>
          <p:nvPr/>
        </p:nvCxnSpPr>
        <p:spPr>
          <a:xfrm rot="10800000">
            <a:off x="6901825" y="4938350"/>
            <a:ext cx="362400" cy="0"/>
          </a:xfrm>
          <a:prstGeom prst="straightConnector1">
            <a:avLst/>
          </a:prstGeom>
          <a:noFill/>
          <a:ln w="9525" cap="flat" cmpd="sng">
            <a:solidFill>
              <a:srgbClr val="006DAE"/>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6397300" y="3647914"/>
            <a:ext cx="2746704" cy="2083351"/>
          </a:xfrm>
          <a:prstGeom prst="rect">
            <a:avLst/>
          </a:prstGeom>
          <a:noFill/>
          <a:ln>
            <a:noFill/>
          </a:ln>
        </p:spPr>
      </p:pic>
      <p:sp>
        <p:nvSpPr>
          <p:cNvPr id="205" name="Google Shape;205;p25"/>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Content We Won’t Be Covering</a:t>
            </a:r>
            <a:endParaRPr/>
          </a:p>
          <a:p>
            <a:pPr marL="0" lvl="0" indent="0" algn="l" rtl="0">
              <a:spcBef>
                <a:spcPts val="0"/>
              </a:spcBef>
              <a:spcAft>
                <a:spcPts val="0"/>
              </a:spcAft>
              <a:buNone/>
            </a:pPr>
            <a:endParaRPr/>
          </a:p>
        </p:txBody>
      </p:sp>
      <p:pic>
        <p:nvPicPr>
          <p:cNvPr id="206" name="Google Shape;206;p25"/>
          <p:cNvPicPr preferRelativeResize="0"/>
          <p:nvPr/>
        </p:nvPicPr>
        <p:blipFill>
          <a:blip r:embed="rId4">
            <a:alphaModFix/>
          </a:blip>
          <a:stretch>
            <a:fillRect/>
          </a:stretch>
        </p:blipFill>
        <p:spPr>
          <a:xfrm>
            <a:off x="222725" y="1101411"/>
            <a:ext cx="3752596" cy="2162138"/>
          </a:xfrm>
          <a:prstGeom prst="rect">
            <a:avLst/>
          </a:prstGeom>
          <a:noFill/>
          <a:ln>
            <a:noFill/>
          </a:ln>
        </p:spPr>
      </p:pic>
      <p:sp>
        <p:nvSpPr>
          <p:cNvPr id="207" name="Google Shape;207;p25"/>
          <p:cNvSpPr txBox="1"/>
          <p:nvPr/>
        </p:nvSpPr>
        <p:spPr>
          <a:xfrm>
            <a:off x="4064700" y="1101400"/>
            <a:ext cx="4824300" cy="2162100"/>
          </a:xfrm>
          <a:prstGeom prst="rect">
            <a:avLst/>
          </a:prstGeom>
          <a:noFill/>
          <a:ln>
            <a:noFill/>
          </a:ln>
        </p:spPr>
        <p:txBody>
          <a:bodyPr spcFirstLastPara="1" wrap="square" lIns="91425" tIns="45700" rIns="91425" bIns="45700" anchor="t" anchorCtr="0">
            <a:noAutofit/>
          </a:bodyPr>
          <a:lstStyle/>
          <a:p>
            <a:pPr marL="457200" lvl="0" indent="-323850" algn="l" rtl="0">
              <a:spcBef>
                <a:spcPts val="480"/>
              </a:spcBef>
              <a:spcAft>
                <a:spcPts val="0"/>
              </a:spcAft>
              <a:buClr>
                <a:srgbClr val="000000"/>
              </a:buClr>
              <a:buSzPts val="1500"/>
              <a:buFont typeface="Noto Sans Symbols"/>
              <a:buChar char="▪"/>
            </a:pPr>
            <a:r>
              <a:rPr lang="en-US" sz="1500">
                <a:solidFill>
                  <a:srgbClr val="000000"/>
                </a:solidFill>
              </a:rPr>
              <a:t>Different sequencing technologies</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Pipelines for processing raw data</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Single cell immune profiling, atac, cell surface protein expression, spatial, etc</a:t>
            </a:r>
            <a:endParaRPr sz="1500">
              <a:solidFill>
                <a:srgbClr val="000000"/>
              </a:solidFill>
            </a:endParaRPr>
          </a:p>
          <a:p>
            <a:pPr marL="457200" lvl="0" indent="-323850" algn="l" rtl="0">
              <a:spcBef>
                <a:spcPts val="0"/>
              </a:spcBef>
              <a:spcAft>
                <a:spcPts val="0"/>
              </a:spcAft>
              <a:buClr>
                <a:srgbClr val="000000"/>
              </a:buClr>
              <a:buSzPts val="1500"/>
              <a:buFont typeface="Noto Sans Symbols"/>
              <a:buChar char="▪"/>
            </a:pPr>
            <a:r>
              <a:rPr lang="en-US" sz="1500">
                <a:solidFill>
                  <a:srgbClr val="000000"/>
                </a:solidFill>
              </a:rPr>
              <a:t>Further downstream analysis beyond the basic workflow</a:t>
            </a:r>
            <a:endParaRPr sz="1500">
              <a:solidFill>
                <a:srgbClr val="000000"/>
              </a:solidFill>
            </a:endParaRPr>
          </a:p>
          <a:p>
            <a:pPr marL="0" lvl="0" indent="0" algn="l" rtl="0">
              <a:spcBef>
                <a:spcPts val="480"/>
              </a:spcBef>
              <a:spcAft>
                <a:spcPts val="0"/>
              </a:spcAft>
              <a:buNone/>
            </a:pPr>
            <a:r>
              <a:rPr lang="en-US" sz="1500">
                <a:solidFill>
                  <a:srgbClr val="000000"/>
                </a:solidFill>
              </a:rPr>
              <a:t>This workshop is based on the assumption that you have 10x gene expression data generated by Cellranger</a:t>
            </a:r>
            <a:endParaRPr sz="1500">
              <a:solidFill>
                <a:srgbClr val="000000"/>
              </a:solidFill>
            </a:endParaRPr>
          </a:p>
          <a:p>
            <a:pPr marL="457200" lvl="0" indent="0" algn="l" rtl="0">
              <a:spcBef>
                <a:spcPts val="480"/>
              </a:spcBef>
              <a:spcAft>
                <a:spcPts val="0"/>
              </a:spcAft>
              <a:buNone/>
            </a:pPr>
            <a:endParaRPr sz="1500">
              <a:solidFill>
                <a:srgbClr val="000000"/>
              </a:solidFill>
            </a:endParaRPr>
          </a:p>
        </p:txBody>
      </p:sp>
      <p:pic>
        <p:nvPicPr>
          <p:cNvPr id="208" name="Google Shape;208;p25"/>
          <p:cNvPicPr preferRelativeResize="0"/>
          <p:nvPr/>
        </p:nvPicPr>
        <p:blipFill rotWithShape="1">
          <a:blip r:embed="rId5">
            <a:alphaModFix/>
          </a:blip>
          <a:srcRect l="-8003" b="-6462"/>
          <a:stretch/>
        </p:blipFill>
        <p:spPr>
          <a:xfrm>
            <a:off x="222725" y="3677012"/>
            <a:ext cx="3902376" cy="2025175"/>
          </a:xfrm>
          <a:prstGeom prst="rect">
            <a:avLst/>
          </a:prstGeom>
          <a:noFill/>
          <a:ln>
            <a:noFill/>
          </a:ln>
        </p:spPr>
      </p:pic>
      <p:pic>
        <p:nvPicPr>
          <p:cNvPr id="209" name="Google Shape;209;p25"/>
          <p:cNvPicPr preferRelativeResize="0"/>
          <p:nvPr/>
        </p:nvPicPr>
        <p:blipFill rotWithShape="1">
          <a:blip r:embed="rId6">
            <a:alphaModFix/>
          </a:blip>
          <a:srcRect l="2136" t="3714" r="4553" b="1047"/>
          <a:stretch/>
        </p:blipFill>
        <p:spPr>
          <a:xfrm>
            <a:off x="4180300" y="3647916"/>
            <a:ext cx="2370000" cy="2083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ctrTitle"/>
          </p:nvPr>
        </p:nvSpPr>
        <p:spPr>
          <a:xfrm>
            <a:off x="274290" y="2511425"/>
            <a:ext cx="5352300" cy="14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75" b="1"/>
              <a:t>The Counts Matrix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864500" y="141900"/>
            <a:ext cx="7822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Raw Data to Counts Matrix</a:t>
            </a:r>
            <a:endParaRPr/>
          </a:p>
        </p:txBody>
      </p:sp>
      <p:pic>
        <p:nvPicPr>
          <p:cNvPr id="222" name="Google Shape;222;p27"/>
          <p:cNvPicPr preferRelativeResize="0"/>
          <p:nvPr/>
        </p:nvPicPr>
        <p:blipFill>
          <a:blip r:embed="rId3">
            <a:alphaModFix/>
          </a:blip>
          <a:stretch>
            <a:fillRect/>
          </a:stretch>
        </p:blipFill>
        <p:spPr>
          <a:xfrm>
            <a:off x="256200" y="2859275"/>
            <a:ext cx="1180425" cy="1018425"/>
          </a:xfrm>
          <a:prstGeom prst="rect">
            <a:avLst/>
          </a:prstGeom>
          <a:noFill/>
          <a:ln>
            <a:noFill/>
          </a:ln>
        </p:spPr>
      </p:pic>
      <p:sp>
        <p:nvSpPr>
          <p:cNvPr id="223" name="Google Shape;223;p27"/>
          <p:cNvSpPr/>
          <p:nvPr/>
        </p:nvSpPr>
        <p:spPr>
          <a:xfrm>
            <a:off x="1542350" y="3008575"/>
            <a:ext cx="1087800" cy="511500"/>
          </a:xfrm>
          <a:prstGeom prst="rightArrow">
            <a:avLst>
              <a:gd name="adj1" fmla="val 50000"/>
              <a:gd name="adj2" fmla="val 45725"/>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Pipeline</a:t>
            </a:r>
            <a:endParaRPr/>
          </a:p>
        </p:txBody>
      </p:sp>
      <p:pic>
        <p:nvPicPr>
          <p:cNvPr id="224" name="Google Shape;224;p27"/>
          <p:cNvPicPr preferRelativeResize="0"/>
          <p:nvPr/>
        </p:nvPicPr>
        <p:blipFill>
          <a:blip r:embed="rId4">
            <a:alphaModFix/>
          </a:blip>
          <a:stretch>
            <a:fillRect/>
          </a:stretch>
        </p:blipFill>
        <p:spPr>
          <a:xfrm>
            <a:off x="2696275" y="2841837"/>
            <a:ext cx="1725623" cy="1053300"/>
          </a:xfrm>
          <a:prstGeom prst="rect">
            <a:avLst/>
          </a:prstGeom>
          <a:noFill/>
          <a:ln>
            <a:noFill/>
          </a:ln>
        </p:spPr>
      </p:pic>
      <p:sp>
        <p:nvSpPr>
          <p:cNvPr id="225" name="Google Shape;225;p27"/>
          <p:cNvSpPr txBox="1"/>
          <p:nvPr/>
        </p:nvSpPr>
        <p:spPr>
          <a:xfrm>
            <a:off x="256200" y="4190950"/>
            <a:ext cx="16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Raw fastq files</a:t>
            </a:r>
            <a:endParaRPr/>
          </a:p>
        </p:txBody>
      </p:sp>
      <p:sp>
        <p:nvSpPr>
          <p:cNvPr id="226" name="Google Shape;226;p27"/>
          <p:cNvSpPr txBox="1"/>
          <p:nvPr/>
        </p:nvSpPr>
        <p:spPr>
          <a:xfrm>
            <a:off x="2648138" y="4190963"/>
            <a:ext cx="182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Reference Genome</a:t>
            </a:r>
            <a:endParaRPr/>
          </a:p>
        </p:txBody>
      </p:sp>
      <p:sp>
        <p:nvSpPr>
          <p:cNvPr id="227" name="Google Shape;227;p27"/>
          <p:cNvSpPr txBox="1"/>
          <p:nvPr/>
        </p:nvSpPr>
        <p:spPr>
          <a:xfrm>
            <a:off x="5972400" y="4190963"/>
            <a:ext cx="16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Count Matrix</a:t>
            </a:r>
            <a:endParaRPr/>
          </a:p>
        </p:txBody>
      </p:sp>
      <p:sp>
        <p:nvSpPr>
          <p:cNvPr id="228" name="Google Shape;228;p27"/>
          <p:cNvSpPr txBox="1"/>
          <p:nvPr/>
        </p:nvSpPr>
        <p:spPr>
          <a:xfrm>
            <a:off x="1286150" y="2472450"/>
            <a:ext cx="13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Align</a:t>
            </a:r>
            <a:endParaRPr/>
          </a:p>
        </p:txBody>
      </p:sp>
      <p:sp>
        <p:nvSpPr>
          <p:cNvPr id="229" name="Google Shape;229;p27"/>
          <p:cNvSpPr txBox="1"/>
          <p:nvPr/>
        </p:nvSpPr>
        <p:spPr>
          <a:xfrm>
            <a:off x="3964400" y="2333925"/>
            <a:ext cx="134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Count +</a:t>
            </a:r>
            <a:endParaRPr/>
          </a:p>
          <a:p>
            <a:pPr marL="0" lvl="0" indent="0" algn="ctr" rtl="0">
              <a:spcBef>
                <a:spcPts val="0"/>
              </a:spcBef>
              <a:spcAft>
                <a:spcPts val="0"/>
              </a:spcAft>
              <a:buNone/>
            </a:pPr>
            <a:r>
              <a:rPr lang="en-US"/>
              <a:t>call cells</a:t>
            </a:r>
            <a:endParaRPr/>
          </a:p>
        </p:txBody>
      </p:sp>
      <p:sp>
        <p:nvSpPr>
          <p:cNvPr id="230" name="Google Shape;230;p27"/>
          <p:cNvSpPr/>
          <p:nvPr/>
        </p:nvSpPr>
        <p:spPr>
          <a:xfrm>
            <a:off x="4251750" y="3008625"/>
            <a:ext cx="1087800" cy="511500"/>
          </a:xfrm>
          <a:prstGeom prst="rightArrow">
            <a:avLst>
              <a:gd name="adj1" fmla="val 50000"/>
              <a:gd name="adj2" fmla="val 45725"/>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Pipeline</a:t>
            </a:r>
            <a:endParaRPr/>
          </a:p>
        </p:txBody>
      </p:sp>
      <p:sp>
        <p:nvSpPr>
          <p:cNvPr id="231" name="Google Shape;231;p27"/>
          <p:cNvSpPr/>
          <p:nvPr/>
        </p:nvSpPr>
        <p:spPr>
          <a:xfrm>
            <a:off x="7800000" y="3008625"/>
            <a:ext cx="1087800" cy="511500"/>
          </a:xfrm>
          <a:prstGeom prst="rightArrow">
            <a:avLst>
              <a:gd name="adj1" fmla="val 50000"/>
              <a:gd name="adj2" fmla="val 45725"/>
            </a:avLst>
          </a:prstGeom>
          <a:solidFill>
            <a:srgbClr val="009F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Analysis</a:t>
            </a:r>
            <a:endParaRPr/>
          </a:p>
        </p:txBody>
      </p:sp>
      <p:pic>
        <p:nvPicPr>
          <p:cNvPr id="232" name="Google Shape;232;p27"/>
          <p:cNvPicPr preferRelativeResize="0"/>
          <p:nvPr/>
        </p:nvPicPr>
        <p:blipFill>
          <a:blip r:embed="rId5">
            <a:alphaModFix/>
          </a:blip>
          <a:stretch>
            <a:fillRect/>
          </a:stretch>
        </p:blipFill>
        <p:spPr>
          <a:xfrm>
            <a:off x="5339547" y="2098273"/>
            <a:ext cx="2368699" cy="1925676"/>
          </a:xfrm>
          <a:prstGeom prst="rect">
            <a:avLst/>
          </a:prstGeom>
          <a:noFill/>
          <a:ln>
            <a:noFill/>
          </a:ln>
        </p:spPr>
      </p:pic>
    </p:spTree>
  </p:cSld>
  <p:clrMapOvr>
    <a:masterClrMapping/>
  </p:clrMapOvr>
</p:sld>
</file>

<file path=ppt/theme/theme1.xml><?xml version="1.0" encoding="utf-8"?>
<a:theme xmlns:a="http://schemas.openxmlformats.org/drawingml/2006/main" name="2_Title slide_2">
  <a:themeElements>
    <a:clrScheme name="Monash Black">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dard slide">
  <a:themeElements>
    <a:clrScheme name="Monash University">
      <a:dk1>
        <a:srgbClr val="000000"/>
      </a:dk1>
      <a:lt1>
        <a:srgbClr val="FFFFFF"/>
      </a:lt1>
      <a:dk2>
        <a:srgbClr val="006DAE"/>
      </a:dk2>
      <a:lt2>
        <a:srgbClr val="CCCCCC"/>
      </a:lt2>
      <a:accent1>
        <a:srgbClr val="FF002B"/>
      </a:accent1>
      <a:accent2>
        <a:srgbClr val="FC622E"/>
      </a:accent2>
      <a:accent3>
        <a:srgbClr val="829356"/>
      </a:accent3>
      <a:accent4>
        <a:srgbClr val="00AC3E"/>
      </a:accent4>
      <a:accent5>
        <a:srgbClr val="009FDA"/>
      </a:accent5>
      <a:accent6>
        <a:srgbClr val="8177E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2102</Words>
  <Application>Microsoft Macintosh PowerPoint</Application>
  <PresentationFormat>On-screen Show (4:3)</PresentationFormat>
  <Paragraphs>406</Paragraphs>
  <Slides>46</Slides>
  <Notes>46</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 Narrow</vt:lpstr>
      <vt:lpstr>Calibri</vt:lpstr>
      <vt:lpstr>Arial</vt:lpstr>
      <vt:lpstr>Roboto Mono</vt:lpstr>
      <vt:lpstr>Noto Sans Symbols</vt:lpstr>
      <vt:lpstr>Courier New</vt:lpstr>
      <vt:lpstr>Noto Sans</vt:lpstr>
      <vt:lpstr>Roboto</vt:lpstr>
      <vt:lpstr>2_Title slide_2</vt:lpstr>
      <vt:lpstr>1_Standard slide</vt:lpstr>
      <vt:lpstr>Single Cell RNA-seq Workshop Nov 2023  </vt:lpstr>
      <vt:lpstr>Workshop Summary </vt:lpstr>
      <vt:lpstr>Single Cell Sequencing  </vt:lpstr>
      <vt:lpstr>Single Cell Sequencing</vt:lpstr>
      <vt:lpstr>Single Cell Sequencing</vt:lpstr>
      <vt:lpstr>Single Cell Analysis Workflow</vt:lpstr>
      <vt:lpstr>Content We Won’t Be Covering </vt:lpstr>
      <vt:lpstr>The Counts Matrix</vt:lpstr>
      <vt:lpstr>Raw Data to Counts Matrix</vt:lpstr>
      <vt:lpstr>Counts Matrix - From Cellranger </vt:lpstr>
      <vt:lpstr>Counts Matrix</vt:lpstr>
      <vt:lpstr>Single Cell Analysis Ecosystems</vt:lpstr>
      <vt:lpstr>Huge Number of Single Cell Analysis Tools</vt:lpstr>
      <vt:lpstr>Single Cell Analysis Ecosystems</vt:lpstr>
      <vt:lpstr>Single Cell Analysis Ecosystems</vt:lpstr>
      <vt:lpstr>Seurat</vt:lpstr>
      <vt:lpstr>Analysis Workflow</vt:lpstr>
      <vt:lpstr>Counts Matrix</vt:lpstr>
      <vt:lpstr>Quality Control </vt:lpstr>
      <vt:lpstr>Normalisation</vt:lpstr>
      <vt:lpstr>Normalisation</vt:lpstr>
      <vt:lpstr>Normalisation</vt:lpstr>
      <vt:lpstr>Scaling</vt:lpstr>
      <vt:lpstr>Why Do You Need to Scale</vt:lpstr>
      <vt:lpstr>Scaling</vt:lpstr>
      <vt:lpstr>Scaling</vt:lpstr>
      <vt:lpstr>Normalisation</vt:lpstr>
      <vt:lpstr>Scaling</vt:lpstr>
      <vt:lpstr>Feature Selection</vt:lpstr>
      <vt:lpstr>Dimensionality Reduction</vt:lpstr>
      <vt:lpstr>Dimensionality Reduction: PCA</vt:lpstr>
      <vt:lpstr>Dimensionality Reduction - UMAP</vt:lpstr>
      <vt:lpstr>Clustering</vt:lpstr>
      <vt:lpstr>Cluster Marker Identification</vt:lpstr>
      <vt:lpstr>Manual Annotation</vt:lpstr>
      <vt:lpstr>Automated cell annotation</vt:lpstr>
      <vt:lpstr>Dataset Integration</vt:lpstr>
      <vt:lpstr>Replication</vt:lpstr>
      <vt:lpstr>Have a Dialogue Going</vt:lpstr>
      <vt:lpstr>Let’s Get Started</vt:lpstr>
      <vt:lpstr>Workshop Reminders</vt:lpstr>
      <vt:lpstr>Tutorial: Dataset</vt:lpstr>
      <vt:lpstr>The Seurat Object</vt:lpstr>
      <vt:lpstr>Further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Workshop Nov 2023  </dc:title>
  <cp:lastModifiedBy>Adele Barugahare</cp:lastModifiedBy>
  <cp:revision>1</cp:revision>
  <dcterms:modified xsi:type="dcterms:W3CDTF">2023-11-10T03:06:50Z</dcterms:modified>
</cp:coreProperties>
</file>